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9" r:id="rId3"/>
    <p:sldId id="257"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280" r:id="rId32"/>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9900"/>
    <a:srgbClr val="666666"/>
    <a:srgbClr val="993300"/>
    <a:srgbClr val="000000"/>
    <a:srgbClr val="663300"/>
    <a:srgbClr val="660033"/>
    <a:srgbClr val="CC3300"/>
  </p:clrMru>
</p:presentationPr>
</file>

<file path=ppt/tableStyles.xml><?xml version="1.0" encoding="utf-8"?>
<a:tblStyleLst xmlns:a="http://schemas.openxmlformats.org/drawingml/2006/main" def="{5C22544A-7EE6-4342-B048-85BDC9FD1C3A}">
  <a:tblStyle styleId="{306799F8-075E-4A3A-A7F6-7FBC6576F1A4}" styleName="Estilo com Tema 2 - Destaqu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com Tema 2 - Destaqu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Estilo Claro 2 - Destaqu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737" autoAdjust="0"/>
  </p:normalViewPr>
  <p:slideViewPr>
    <p:cSldViewPr snapToObjects="1">
      <p:cViewPr varScale="1">
        <p:scale>
          <a:sx n="90" d="100"/>
          <a:sy n="90" d="100"/>
        </p:scale>
        <p:origin x="-888"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1.xml"/><Relationship Id="rId19" Type="http://schemas.openxmlformats.org/officeDocument/2006/relationships/slide" Target="slides/slide2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FA95DF3-C32D-477B-A5C7-9125436240DD}" type="datetimeFigureOut">
              <a:rPr lang="pt-PT"/>
              <a:pPr>
                <a:defRPr/>
              </a:pPr>
              <a:t>29-06-2010</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20AA656-43F2-45A0-983D-9CBCEE53DE4D}" type="slidenum">
              <a:rPr lang="pt-PT"/>
              <a:pPr>
                <a:defRPr/>
              </a:pPr>
              <a:t>‹nº›</a:t>
            </a:fld>
            <a:endParaRPr lang="pt-P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921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921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DCC791-14B4-41C5-85E4-AA975344B649}" type="slidenum">
              <a:rPr lang="pt-PT"/>
              <a:pPr/>
              <a:t>1</a:t>
            </a:fld>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765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7651"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2B8766-743C-46CF-9C62-1495A5B4BFBD}" type="slidenum">
              <a:rPr lang="pt-PT"/>
              <a:pPr/>
              <a:t>10</a:t>
            </a:fld>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969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969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155B5-0E79-43FE-8D7B-25B42C900522}" type="slidenum">
              <a:rPr lang="pt-PT"/>
              <a:pPr/>
              <a:t>11</a:t>
            </a:fld>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3174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3174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B875BD-24D6-490A-AFAA-5ED2724A6422}" type="slidenum">
              <a:rPr lang="pt-PT"/>
              <a:pPr/>
              <a:t>12</a:t>
            </a:fld>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3379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3379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A0F8B2-445E-441C-B35C-0FC41CB9277B}" type="slidenum">
              <a:rPr lang="pt-PT"/>
              <a:pPr/>
              <a:t>13</a:t>
            </a:fld>
            <a:endParaRPr 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3584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35843"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5503D1-16D5-4BD7-B200-3777B63DD833}" type="slidenum">
              <a:rPr lang="pt-PT"/>
              <a:pPr/>
              <a:t>14</a:t>
            </a:fld>
            <a:endParaRPr 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3789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37891"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7BC22D-B0DA-4E94-98EC-830719D036FD}" type="slidenum">
              <a:rPr lang="pt-PT"/>
              <a:pPr/>
              <a:t>15</a:t>
            </a:fld>
            <a:endParaRPr lang="pt-P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3993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3993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DF1542-E878-404D-91FF-C39FFFA813F8}" type="slidenum">
              <a:rPr lang="pt-PT"/>
              <a:pPr/>
              <a:t>16</a:t>
            </a:fld>
            <a:endParaRPr lang="pt-P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4198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4198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195D73-4909-4B73-8D80-723DFBDA9EBD}" type="slidenum">
              <a:rPr lang="pt-PT"/>
              <a:pPr/>
              <a:t>17</a:t>
            </a:fld>
            <a:endParaRPr lang="pt-P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4505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4505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870F19-288D-44CC-8701-DE09B9743564}" type="slidenum">
              <a:rPr lang="pt-PT"/>
              <a:pPr/>
              <a:t>18</a:t>
            </a:fld>
            <a:endParaRPr lang="pt-P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4710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4710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3274CA-BFA8-49E8-9BE2-1A5BA3B65433}" type="slidenum">
              <a:rPr lang="pt-PT"/>
              <a:pPr/>
              <a:t>19</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126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1126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D92AB6-2EB5-4579-B112-D792B2BFA9DD}" type="slidenum">
              <a:rPr lang="pt-PT"/>
              <a:pPr/>
              <a:t>2</a:t>
            </a:fld>
            <a:endParaRPr lang="pt-P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4915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4915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510692-F811-49AC-91C5-B4166962419C}" type="slidenum">
              <a:rPr lang="pt-PT"/>
              <a:pPr/>
              <a:t>20</a:t>
            </a:fld>
            <a:endParaRPr lang="pt-P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5120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51203"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6388B2-E9A7-40AC-88C7-4825BE125DA2}" type="slidenum">
              <a:rPr lang="pt-PT"/>
              <a:pPr/>
              <a:t>21</a:t>
            </a:fld>
            <a:endParaRPr lang="pt-P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5325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53251"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266D52-94C2-430D-BA1D-B1EFD8789C71}" type="slidenum">
              <a:rPr lang="pt-PT"/>
              <a:pPr/>
              <a:t>22</a:t>
            </a:fld>
            <a:endParaRPr lang="pt-P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5529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5529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180BAD-8063-4D3B-A559-A94A6306AE9F}" type="slidenum">
              <a:rPr lang="pt-PT"/>
              <a:pPr/>
              <a:t>23</a:t>
            </a:fld>
            <a:endParaRPr lang="pt-P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5734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5734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F11AF2-AE08-4E56-A6C2-AE5D59D1BE7E}" type="slidenum">
              <a:rPr lang="pt-PT"/>
              <a:pPr/>
              <a:t>24</a:t>
            </a:fld>
            <a:endParaRPr lang="pt-P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5939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5939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DA3E2-AED0-464A-B01D-FA97937750D3}" type="slidenum">
              <a:rPr lang="pt-PT"/>
              <a:pPr/>
              <a:t>25</a:t>
            </a:fld>
            <a:endParaRPr lang="pt-P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6144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61443"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96A521-C517-444B-803D-3C0E84617F34}" type="slidenum">
              <a:rPr lang="pt-PT"/>
              <a:pPr/>
              <a:t>26</a:t>
            </a:fld>
            <a:endParaRPr lang="pt-P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6349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63491"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51889E-A50A-4F2C-BF86-7F9A5016A6D7}" type="slidenum">
              <a:rPr lang="pt-PT"/>
              <a:pPr/>
              <a:t>27</a:t>
            </a:fld>
            <a:endParaRPr lang="pt-P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6553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6553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1DB2F5-316D-4C18-A038-F390078C8211}" type="slidenum">
              <a:rPr lang="pt-PT"/>
              <a:pPr/>
              <a:t>28</a:t>
            </a:fld>
            <a:endParaRPr lang="pt-P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6758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6758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762DEE-0533-490D-B142-5A851603E3AF}" type="slidenum">
              <a:rPr lang="pt-PT"/>
              <a:pPr/>
              <a:t>29</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331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1331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356A17-EA1D-4D9F-B2E6-DB14CC4B252C}" type="slidenum">
              <a:rPr lang="pt-PT"/>
              <a:pPr/>
              <a:t>3</a:t>
            </a:fld>
            <a:endParaRPr lang="pt-P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6963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6963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3855C6-140B-4C84-9FD9-232A3C6E4601}" type="slidenum">
              <a:rPr lang="pt-PT"/>
              <a:pPr/>
              <a:t>30</a:t>
            </a:fld>
            <a:endParaRPr lang="pt-P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7168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71683"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BD0995-BF89-477A-A91B-FB2A8B7F06BB}" type="slidenum">
              <a:rPr lang="pt-PT"/>
              <a:pPr/>
              <a:t>31</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536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15363"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2B4762-ED4D-4BD3-835F-24E1DF122280}" type="slidenum">
              <a:rPr lang="pt-PT"/>
              <a:pPr/>
              <a:t>4</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741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17411"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758A35-4018-4DC4-A733-358B6A7CED38}" type="slidenum">
              <a:rPr lang="pt-PT"/>
              <a:pPr/>
              <a:t>5</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945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19459"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21C744-4AF0-41C7-BD97-068D6DA6DE8F}" type="slidenum">
              <a:rPr lang="pt-PT"/>
              <a:pPr/>
              <a:t>6</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1506"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1507"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2C462C-E6A1-4C57-BDAE-9E432C2C365E}" type="slidenum">
              <a:rPr lang="pt-PT"/>
              <a:pPr/>
              <a:t>7</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355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355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27AC4A-3700-41C7-BAD8-C65D97C4AB02}" type="slidenum">
              <a:rPr lang="pt-PT"/>
              <a:pPr/>
              <a:t>8</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560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25603"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06198A-0B54-470F-B849-8B10B30202FC}" type="slidenum">
              <a:rPr lang="pt-PT"/>
              <a:pPr/>
              <a:t>9</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PT"/>
          </a:p>
        </p:txBody>
      </p:sp>
    </p:spTree>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488" y="274638"/>
            <a:ext cx="5829312" cy="1143000"/>
          </a:xfrm>
          <a:prstGeom prst="rect">
            <a:avLst/>
          </a:prstGeom>
        </p:spPr>
        <p:txBody>
          <a:bodyPr/>
          <a:lstStyle>
            <a:lvl1pPr algn="r">
              <a:defRPr sz="3600" b="1">
                <a:solidFill>
                  <a:srgbClr val="666666"/>
                </a:solidFill>
                <a:latin typeface="+mn-lt"/>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457200" y="1600200"/>
            <a:ext cx="8229600" cy="4525963"/>
          </a:xfrm>
          <a:prstGeom prst="rect">
            <a:avLst/>
          </a:prstGeom>
        </p:spPr>
        <p:txBody>
          <a:bodyPr/>
          <a:lstStyle>
            <a:lvl1pPr marL="174625" indent="-174625">
              <a:spcBef>
                <a:spcPts val="600"/>
              </a:spcBef>
              <a:buClr>
                <a:srgbClr val="CC3300"/>
              </a:buClr>
              <a:buSzPct val="100000"/>
              <a:buFont typeface="Arial" pitchFamily="34" charset="0"/>
              <a:buChar char="•"/>
              <a:defRPr sz="2800" baseline="0">
                <a:solidFill>
                  <a:schemeClr val="accent2">
                    <a:lumMod val="75000"/>
                  </a:schemeClr>
                </a:solidFill>
              </a:defRPr>
            </a:lvl1pPr>
            <a:lvl2pPr marL="363538" indent="-188913">
              <a:spcBef>
                <a:spcPts val="600"/>
              </a:spcBef>
              <a:buClr>
                <a:schemeClr val="tx1">
                  <a:lumMod val="65000"/>
                  <a:lumOff val="35000"/>
                </a:schemeClr>
              </a:buClr>
              <a:buSzPct val="60000"/>
              <a:buFont typeface="Courier New" pitchFamily="49" charset="0"/>
              <a:buChar char="o"/>
              <a:defRPr sz="2400" baseline="0">
                <a:solidFill>
                  <a:srgbClr val="666666"/>
                </a:solidFill>
              </a:defRPr>
            </a:lvl2pPr>
            <a:lvl3pPr marL="538163" indent="-174625">
              <a:spcBef>
                <a:spcPts val="600"/>
              </a:spcBef>
              <a:buClr>
                <a:srgbClr val="800000"/>
              </a:buClr>
              <a:buSzPct val="50000"/>
              <a:buFont typeface="Wingdings" pitchFamily="2" charset="2"/>
              <a:buChar char="q"/>
              <a:defRPr sz="2000" baseline="0">
                <a:solidFill>
                  <a:srgbClr val="990000"/>
                </a:solidFill>
              </a:defRPr>
            </a:lvl3pPr>
            <a:lvl4pPr marL="714375" indent="-176213">
              <a:spcBef>
                <a:spcPts val="600"/>
              </a:spcBef>
              <a:buClr>
                <a:srgbClr val="660033"/>
              </a:buClr>
              <a:buSzPct val="100000"/>
              <a:buFont typeface="Wingdings" pitchFamily="2" charset="2"/>
              <a:buChar char="§"/>
              <a:defRPr sz="1800" baseline="0">
                <a:solidFill>
                  <a:srgbClr val="660033"/>
                </a:solidFill>
              </a:defRPr>
            </a:lvl4pPr>
            <a:lvl5pPr marL="901700" indent="-187325">
              <a:spcBef>
                <a:spcPts val="600"/>
              </a:spcBef>
              <a:buClr>
                <a:srgbClr val="663300"/>
              </a:buClr>
              <a:buSzPct val="60000"/>
              <a:buFont typeface="Wingdings" pitchFamily="2" charset="2"/>
              <a:buChar char="v"/>
              <a:defRPr sz="1600" baseline="0">
                <a:solidFill>
                  <a:srgbClr val="663300"/>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FF0000"/>
                </a:solidFill>
              </a:defRPr>
            </a:lvl1pPr>
          </a:lstStyle>
          <a:p>
            <a:r>
              <a:rPr lang="en-US" dirty="0" smtClean="0"/>
              <a:t>Click to edit Master title style</a:t>
            </a:r>
            <a:endParaRPr lang="pt-PT"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66666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l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12" descr="topo"/>
          <p:cNvPicPr>
            <a:picLocks noChangeAspect="1" noChangeArrowheads="1"/>
          </p:cNvPicPr>
          <p:nvPr userDrawn="1"/>
        </p:nvPicPr>
        <p:blipFill>
          <a:blip r:embed="rId6"/>
          <a:srcRect/>
          <a:stretch>
            <a:fillRect/>
          </a:stretch>
        </p:blipFill>
        <p:spPr bwMode="auto">
          <a:xfrm>
            <a:off x="0" y="0"/>
            <a:ext cx="9144000" cy="1509713"/>
          </a:xfrm>
          <a:prstGeom prst="rect">
            <a:avLst/>
          </a:prstGeom>
          <a:noFill/>
          <a:ln w="9525">
            <a:noFill/>
            <a:miter lim="800000"/>
            <a:headEnd/>
            <a:tailEnd/>
          </a:ln>
        </p:spPr>
      </p:pic>
      <p:sp>
        <p:nvSpPr>
          <p:cNvPr id="5" name="Text Box 37"/>
          <p:cNvSpPr txBox="1">
            <a:spLocks noChangeArrowheads="1"/>
          </p:cNvSpPr>
          <p:nvPr userDrawn="1"/>
        </p:nvSpPr>
        <p:spPr bwMode="auto">
          <a:xfrm>
            <a:off x="179388" y="1160463"/>
            <a:ext cx="2124075" cy="168275"/>
          </a:xfrm>
          <a:prstGeom prst="rect">
            <a:avLst/>
          </a:prstGeom>
          <a:noFill/>
          <a:ln w="9525">
            <a:noFill/>
            <a:miter lim="800000"/>
            <a:headEnd/>
            <a:tailEnd/>
          </a:ln>
          <a:effectLst/>
        </p:spPr>
        <p:txBody>
          <a:bodyPr lIns="0" tIns="0" rIns="0" bIns="0">
            <a:spAutoFit/>
          </a:bodyPr>
          <a:lstStyle/>
          <a:p>
            <a:pPr>
              <a:spcBef>
                <a:spcPct val="50000"/>
              </a:spcBef>
              <a:defRPr/>
            </a:pPr>
            <a:r>
              <a:rPr lang="en-US" sz="1100" dirty="0">
                <a:solidFill>
                  <a:schemeClr val="bg2"/>
                </a:solidFill>
                <a:effectLst>
                  <a:outerShdw blurRad="38100" dist="38100" dir="2700000" algn="tl">
                    <a:srgbClr val="C0C0C0"/>
                  </a:outerShdw>
                </a:effectLst>
                <a:latin typeface="Arial Narrow" pitchFamily="34" charset="0"/>
              </a:rPr>
              <a:t>Dynamics of Mechanical Systems</a:t>
            </a:r>
          </a:p>
        </p:txBody>
      </p:sp>
      <p:pic>
        <p:nvPicPr>
          <p:cNvPr id="8196" name="Picture 42" descr="Icon"/>
          <p:cNvPicPr>
            <a:picLocks noChangeArrowheads="1"/>
          </p:cNvPicPr>
          <p:nvPr userDrawn="1"/>
        </p:nvPicPr>
        <p:blipFill>
          <a:blip r:embed="rId7">
            <a:clrChange>
              <a:clrFrom>
                <a:srgbClr val="CCCCCC"/>
              </a:clrFrom>
              <a:clrTo>
                <a:srgbClr val="CCCCCC">
                  <a:alpha val="0"/>
                </a:srgbClr>
              </a:clrTo>
            </a:clrChange>
          </a:blip>
          <a:srcRect/>
          <a:stretch>
            <a:fillRect/>
          </a:stretch>
        </p:blipFill>
        <p:spPr bwMode="auto">
          <a:xfrm>
            <a:off x="2368550" y="327025"/>
            <a:ext cx="309563" cy="309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pull dir="l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defRPr>
      </a:lvl2pPr>
      <a:lvl3pPr algn="ctr" rtl="0" eaLnBrk="0" fontAlgn="base" hangingPunct="0">
        <a:spcBef>
          <a:spcPct val="0"/>
        </a:spcBef>
        <a:spcAft>
          <a:spcPct val="0"/>
        </a:spcAft>
        <a:defRPr sz="4400">
          <a:solidFill>
            <a:schemeClr val="tx2"/>
          </a:solidFill>
          <a:latin typeface="Franklin Gothic Book" pitchFamily="34" charset="0"/>
        </a:defRPr>
      </a:lvl3pPr>
      <a:lvl4pPr algn="ctr" rtl="0" eaLnBrk="0" fontAlgn="base" hangingPunct="0">
        <a:spcBef>
          <a:spcPct val="0"/>
        </a:spcBef>
        <a:spcAft>
          <a:spcPct val="0"/>
        </a:spcAft>
        <a:defRPr sz="4400">
          <a:solidFill>
            <a:schemeClr val="tx2"/>
          </a:solidFill>
          <a:latin typeface="Franklin Gothic Book" pitchFamily="34" charset="0"/>
        </a:defRPr>
      </a:lvl4pPr>
      <a:lvl5pPr algn="ctr" rtl="0" eaLnBrk="0" fontAlgn="base" hangingPunct="0">
        <a:spcBef>
          <a:spcPct val="0"/>
        </a:spcBef>
        <a:spcAft>
          <a:spcPct val="0"/>
        </a:spcAft>
        <a:defRPr sz="4400">
          <a:solidFill>
            <a:schemeClr val="tx2"/>
          </a:solidFill>
          <a:latin typeface="Franklin Gothic Book"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guimaraes2012.pt/index.php"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titulo_01"/>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8" name="Rectangle 9"/>
          <p:cNvSpPr>
            <a:spLocks noChangeArrowheads="1"/>
          </p:cNvSpPr>
          <p:nvPr/>
        </p:nvSpPr>
        <p:spPr bwMode="auto">
          <a:xfrm>
            <a:off x="2286000" y="2857500"/>
            <a:ext cx="6858000" cy="369888"/>
          </a:xfrm>
          <a:prstGeom prst="rect">
            <a:avLst/>
          </a:prstGeom>
          <a:noFill/>
          <a:ln w="9525">
            <a:noFill/>
            <a:miter lim="800000"/>
            <a:headEnd/>
            <a:tailEnd/>
          </a:ln>
        </p:spPr>
        <p:txBody>
          <a:bodyPr>
            <a:spAutoFit/>
          </a:bodyPr>
          <a:lstStyle/>
          <a:p>
            <a:pPr algn="ctr"/>
            <a:r>
              <a:rPr lang="pt-PT">
                <a:solidFill>
                  <a:srgbClr val="800000"/>
                </a:solidFill>
              </a:rPr>
              <a:t>Eurico Seabra | Luís F. Silva | Paulo Flores | Mário Lima</a:t>
            </a:r>
            <a:endParaRPr lang="pt-PT" baseline="30000">
              <a:solidFill>
                <a:srgbClr val="800000"/>
              </a:solidFill>
            </a:endParaRPr>
          </a:p>
        </p:txBody>
      </p:sp>
      <p:sp>
        <p:nvSpPr>
          <p:cNvPr id="1029" name="Title 24"/>
          <p:cNvSpPr txBox="1">
            <a:spLocks/>
          </p:cNvSpPr>
          <p:nvPr/>
        </p:nvSpPr>
        <p:spPr bwMode="auto">
          <a:xfrm>
            <a:off x="2857500" y="1285875"/>
            <a:ext cx="6286500" cy="1357313"/>
          </a:xfrm>
          <a:prstGeom prst="rect">
            <a:avLst/>
          </a:prstGeom>
          <a:noFill/>
          <a:ln w="9525">
            <a:noFill/>
            <a:miter lim="800000"/>
            <a:headEnd/>
            <a:tailEnd/>
          </a:ln>
        </p:spPr>
        <p:txBody>
          <a:bodyPr anchor="ctr"/>
          <a:lstStyle/>
          <a:p>
            <a:pPr algn="ctr" eaLnBrk="0" hangingPunct="0"/>
            <a:r>
              <a:rPr lang="en-US" sz="2400" b="1">
                <a:solidFill>
                  <a:srgbClr val="666666"/>
                </a:solidFill>
              </a:rPr>
              <a:t>Competency-Based Education in the Design of Medical Rehabilitation Devices: a Case Study</a:t>
            </a:r>
            <a:endParaRPr lang="en-US" sz="2400" b="1" i="1">
              <a:solidFill>
                <a:srgbClr val="666666"/>
              </a:solidFill>
            </a:endParaRPr>
          </a:p>
        </p:txBody>
      </p:sp>
      <p:sp>
        <p:nvSpPr>
          <p:cNvPr id="1030" name="Rectangle 28"/>
          <p:cNvSpPr>
            <a:spLocks noChangeArrowheads="1"/>
          </p:cNvSpPr>
          <p:nvPr/>
        </p:nvSpPr>
        <p:spPr bwMode="auto">
          <a:xfrm>
            <a:off x="142875" y="5410200"/>
            <a:ext cx="2844800" cy="1108075"/>
          </a:xfrm>
          <a:prstGeom prst="rect">
            <a:avLst/>
          </a:prstGeom>
          <a:noFill/>
          <a:ln w="9525">
            <a:noFill/>
            <a:miter lim="800000"/>
            <a:headEnd/>
            <a:tailEnd/>
          </a:ln>
        </p:spPr>
        <p:txBody>
          <a:bodyPr>
            <a:spAutoFit/>
          </a:bodyPr>
          <a:lstStyle/>
          <a:p>
            <a:r>
              <a:rPr lang="en-GB" sz="1100" b="1"/>
              <a:t>Department of Mechanical Engineering</a:t>
            </a:r>
          </a:p>
          <a:p>
            <a:r>
              <a:rPr lang="en-GB" sz="1100" b="1"/>
              <a:t>University of Minho</a:t>
            </a:r>
            <a:endParaRPr lang="en-GB" sz="1100"/>
          </a:p>
          <a:p>
            <a:r>
              <a:rPr lang="en-GB" sz="1100" b="1"/>
              <a:t>School of Engineering</a:t>
            </a:r>
            <a:endParaRPr lang="en-GB" sz="1100"/>
          </a:p>
          <a:p>
            <a:r>
              <a:rPr lang="en-GB" sz="1100"/>
              <a:t>Campus de Azurém</a:t>
            </a:r>
            <a:endParaRPr lang="en-GB" sz="1100" baseline="30000"/>
          </a:p>
          <a:p>
            <a:r>
              <a:rPr lang="en-GB" sz="1100"/>
              <a:t>4800-058 Guimarães</a:t>
            </a:r>
          </a:p>
          <a:p>
            <a:r>
              <a:rPr lang="en-GB" sz="1100"/>
              <a:t>Portugal</a:t>
            </a:r>
          </a:p>
        </p:txBody>
      </p:sp>
      <p:sp>
        <p:nvSpPr>
          <p:cNvPr id="14" name="Text Box 37"/>
          <p:cNvSpPr txBox="1">
            <a:spLocks noChangeArrowheads="1"/>
          </p:cNvSpPr>
          <p:nvPr/>
        </p:nvSpPr>
        <p:spPr bwMode="auto">
          <a:xfrm>
            <a:off x="168275" y="2405063"/>
            <a:ext cx="2124075" cy="168275"/>
          </a:xfrm>
          <a:prstGeom prst="rect">
            <a:avLst/>
          </a:prstGeom>
          <a:noFill/>
          <a:ln w="9525">
            <a:noFill/>
            <a:miter lim="800000"/>
            <a:headEnd/>
            <a:tailEnd/>
          </a:ln>
          <a:effectLst/>
        </p:spPr>
        <p:txBody>
          <a:bodyPr lIns="0" tIns="0" rIns="0" bIns="0">
            <a:spAutoFit/>
          </a:bodyPr>
          <a:lstStyle/>
          <a:p>
            <a:pPr>
              <a:spcBef>
                <a:spcPct val="50000"/>
              </a:spcBef>
              <a:defRPr/>
            </a:pPr>
            <a:r>
              <a:rPr lang="en-US" sz="1100" dirty="0">
                <a:solidFill>
                  <a:schemeClr val="bg2"/>
                </a:solidFill>
                <a:effectLst>
                  <a:outerShdw blurRad="38100" dist="38100" dir="2700000" algn="tl">
                    <a:srgbClr val="C0C0C0"/>
                  </a:outerShdw>
                </a:effectLst>
                <a:latin typeface="Arial Narrow" pitchFamily="34" charset="0"/>
              </a:rPr>
              <a:t>Dynamics of Mechanical Systems</a:t>
            </a:r>
          </a:p>
        </p:txBody>
      </p:sp>
      <p:pic>
        <p:nvPicPr>
          <p:cNvPr id="1032" name="Picture 42" descr="Icon"/>
          <p:cNvPicPr>
            <a:picLocks noChangeArrowheads="1"/>
          </p:cNvPicPr>
          <p:nvPr/>
        </p:nvPicPr>
        <p:blipFill>
          <a:blip r:embed="rId5">
            <a:clrChange>
              <a:clrFrom>
                <a:srgbClr val="CCCCCC"/>
              </a:clrFrom>
              <a:clrTo>
                <a:srgbClr val="CCCCCC">
                  <a:alpha val="0"/>
                </a:srgbClr>
              </a:clrTo>
            </a:clrChange>
          </a:blip>
          <a:srcRect/>
          <a:stretch>
            <a:fillRect/>
          </a:stretch>
        </p:blipFill>
        <p:spPr bwMode="auto">
          <a:xfrm>
            <a:off x="2357438" y="1571625"/>
            <a:ext cx="309562" cy="309563"/>
          </a:xfrm>
          <a:prstGeom prst="rect">
            <a:avLst/>
          </a:prstGeom>
          <a:noFill/>
          <a:ln w="9525">
            <a:noFill/>
            <a:miter lim="800000"/>
            <a:headEnd/>
            <a:tailEnd/>
          </a:ln>
        </p:spPr>
      </p:pic>
      <p:graphicFrame>
        <p:nvGraphicFramePr>
          <p:cNvPr id="1026" name="Object 13"/>
          <p:cNvGraphicFramePr>
            <a:graphicFrameLocks noChangeAspect="1"/>
          </p:cNvGraphicFramePr>
          <p:nvPr/>
        </p:nvGraphicFramePr>
        <p:xfrm>
          <a:off x="1597025" y="4437063"/>
          <a:ext cx="855663" cy="871537"/>
        </p:xfrm>
        <a:graphic>
          <a:graphicData uri="http://schemas.openxmlformats.org/presentationml/2006/ole">
            <p:oleObj spid="_x0000_s1026" name="CorelPhotoPaint.Image.8" r:id="rId6" imgW="1422222" imgH="1447619" progId="">
              <p:embed/>
            </p:oleObj>
          </a:graphicData>
        </a:graphic>
      </p:graphicFrame>
      <p:pic>
        <p:nvPicPr>
          <p:cNvPr id="1033" name="Picture 15"/>
          <p:cNvPicPr>
            <a:picLocks noChangeAspect="1" noChangeArrowheads="1"/>
          </p:cNvPicPr>
          <p:nvPr/>
        </p:nvPicPr>
        <p:blipFill>
          <a:blip r:embed="rId7"/>
          <a:srcRect/>
          <a:stretch>
            <a:fillRect/>
          </a:stretch>
        </p:blipFill>
        <p:spPr bwMode="auto">
          <a:xfrm>
            <a:off x="8355013" y="0"/>
            <a:ext cx="788987" cy="539750"/>
          </a:xfrm>
          <a:prstGeom prst="rect">
            <a:avLst/>
          </a:prstGeom>
          <a:noFill/>
          <a:ln w="9525">
            <a:noFill/>
            <a:miter lim="800000"/>
            <a:headEnd/>
            <a:tailEnd/>
          </a:ln>
        </p:spPr>
      </p:pic>
      <p:sp>
        <p:nvSpPr>
          <p:cNvPr id="1034" name="Text Box 13"/>
          <p:cNvSpPr txBox="1">
            <a:spLocks noChangeArrowheads="1"/>
          </p:cNvSpPr>
          <p:nvPr/>
        </p:nvSpPr>
        <p:spPr bwMode="auto">
          <a:xfrm>
            <a:off x="4643438" y="0"/>
            <a:ext cx="3733800" cy="600075"/>
          </a:xfrm>
          <a:prstGeom prst="rect">
            <a:avLst/>
          </a:prstGeom>
          <a:noFill/>
          <a:ln w="9525">
            <a:noFill/>
            <a:miter lim="800000"/>
            <a:headEnd/>
            <a:tailEnd/>
          </a:ln>
        </p:spPr>
        <p:txBody>
          <a:bodyPr>
            <a:spAutoFit/>
          </a:bodyPr>
          <a:lstStyle/>
          <a:p>
            <a:pPr algn="r"/>
            <a:r>
              <a:rPr lang="en-US" sz="1100" b="1"/>
              <a:t>International Conference on Engineering Education</a:t>
            </a:r>
          </a:p>
          <a:p>
            <a:pPr algn="r"/>
            <a:r>
              <a:rPr lang="en-US" sz="1100" b="1"/>
              <a:t>ICEE-2010</a:t>
            </a:r>
          </a:p>
          <a:p>
            <a:pPr algn="r"/>
            <a:r>
              <a:rPr lang="en-US" sz="1100"/>
              <a:t>July 18–22, 2010, Gliwice, Poland</a:t>
            </a:r>
            <a:endParaRPr lang="pt-PT" sz="1100"/>
          </a:p>
        </p:txBody>
      </p:sp>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26626" name="Text Box 1028"/>
          <p:cNvSpPr txBox="1">
            <a:spLocks noChangeArrowheads="1"/>
          </p:cNvSpPr>
          <p:nvPr/>
        </p:nvSpPr>
        <p:spPr bwMode="auto">
          <a:xfrm>
            <a:off x="669925" y="1643063"/>
            <a:ext cx="8321675" cy="2308225"/>
          </a:xfrm>
          <a:prstGeom prst="rect">
            <a:avLst/>
          </a:prstGeom>
          <a:noFill/>
          <a:ln w="9525">
            <a:noFill/>
            <a:miter lim="800000"/>
            <a:headEnd/>
            <a:tailEnd/>
          </a:ln>
        </p:spPr>
        <p:txBody>
          <a:bodyPr>
            <a:spAutoFit/>
          </a:bodyPr>
          <a:lstStyle/>
          <a:p>
            <a:pPr marL="280988" indent="-280988" algn="just">
              <a:spcAft>
                <a:spcPts val="800"/>
              </a:spcAft>
            </a:pPr>
            <a:r>
              <a:rPr lang="en-US" sz="2400">
                <a:solidFill>
                  <a:srgbClr val="800000"/>
                </a:solidFill>
              </a:rPr>
              <a:t>	A new system was then proposed that adapts an existing arrangement (where the patient exerted his strength by using the other arm), to which a motor was attached to operate the mechanism to exercise the shoulder of the patient, without exerting any force during the rehabilitation procedure.</a:t>
            </a:r>
            <a:endParaRPr lang="en-US" sz="1200">
              <a:solidFill>
                <a:srgbClr val="800000"/>
              </a:solidFill>
            </a:endParaRPr>
          </a:p>
        </p:txBody>
      </p:sp>
      <p:sp>
        <p:nvSpPr>
          <p:cNvPr id="26627" name="Rectângulo 6"/>
          <p:cNvSpPr>
            <a:spLocks noChangeArrowheads="1"/>
          </p:cNvSpPr>
          <p:nvPr/>
        </p:nvSpPr>
        <p:spPr bwMode="auto">
          <a:xfrm>
            <a:off x="2366963" y="3981450"/>
            <a:ext cx="6624637" cy="461963"/>
          </a:xfrm>
          <a:prstGeom prst="rect">
            <a:avLst/>
          </a:prstGeom>
          <a:noFill/>
          <a:ln w="9525">
            <a:noFill/>
            <a:miter lim="800000"/>
            <a:headEnd/>
            <a:tailEnd/>
          </a:ln>
        </p:spPr>
        <p:txBody>
          <a:bodyPr>
            <a:spAutoFit/>
          </a:bodyPr>
          <a:lstStyle/>
          <a:p>
            <a:r>
              <a:rPr lang="en-US" sz="1200">
                <a:solidFill>
                  <a:srgbClr val="800000"/>
                </a:solidFill>
              </a:rPr>
              <a:t>3D modeling of the designed device for shoulder rehabilitation: (Left) Active device and (right) Passive device.</a:t>
            </a:r>
            <a:endParaRPr lang="pt-PT" sz="1200">
              <a:solidFill>
                <a:srgbClr val="800000"/>
              </a:solidFill>
            </a:endParaRPr>
          </a:p>
        </p:txBody>
      </p:sp>
      <p:pic>
        <p:nvPicPr>
          <p:cNvPr id="26628" name="Picture 2"/>
          <p:cNvPicPr>
            <a:picLocks noChangeAspect="1" noChangeArrowheads="1"/>
          </p:cNvPicPr>
          <p:nvPr/>
        </p:nvPicPr>
        <p:blipFill>
          <a:blip r:embed="rId3"/>
          <a:srcRect l="6970"/>
          <a:stretch>
            <a:fillRect/>
          </a:stretch>
        </p:blipFill>
        <p:spPr bwMode="auto">
          <a:xfrm>
            <a:off x="2195513" y="4443413"/>
            <a:ext cx="6796087" cy="219075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28674" name="Text Box 1028"/>
          <p:cNvSpPr txBox="1">
            <a:spLocks noChangeArrowheads="1"/>
          </p:cNvSpPr>
          <p:nvPr/>
        </p:nvSpPr>
        <p:spPr bwMode="auto">
          <a:xfrm>
            <a:off x="669925" y="1643063"/>
            <a:ext cx="8321675" cy="3940175"/>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Standing frame project</a:t>
            </a:r>
          </a:p>
          <a:p>
            <a:pPr marL="280988" indent="-280988" algn="just">
              <a:spcAft>
                <a:spcPts val="800"/>
              </a:spcAft>
            </a:pPr>
            <a:r>
              <a:rPr lang="en-US" sz="2400">
                <a:solidFill>
                  <a:srgbClr val="800000"/>
                </a:solidFill>
              </a:rPr>
              <a:t>	A standing frame is a mechanical or mechatronic equipment that aims to correct the inability of individuals to assume the vertical position.</a:t>
            </a:r>
          </a:p>
          <a:p>
            <a:pPr marL="280988" indent="-280988" algn="just">
              <a:spcAft>
                <a:spcPts val="800"/>
              </a:spcAft>
            </a:pPr>
            <a:r>
              <a:rPr lang="en-US" sz="2400">
                <a:solidFill>
                  <a:srgbClr val="800000"/>
                </a:solidFill>
              </a:rPr>
              <a:t>	The available standing frames do not:</a:t>
            </a:r>
          </a:p>
          <a:p>
            <a:pPr marL="738188" lvl="1" indent="-280988" algn="just">
              <a:spcAft>
                <a:spcPts val="800"/>
              </a:spcAft>
              <a:buFont typeface="Arial" charset="0"/>
              <a:buChar char="►"/>
            </a:pPr>
            <a:r>
              <a:rPr lang="en-US">
                <a:solidFill>
                  <a:srgbClr val="800000"/>
                </a:solidFill>
              </a:rPr>
              <a:t>enable an easy positioning and placement of the individual on the device,</a:t>
            </a:r>
          </a:p>
          <a:p>
            <a:pPr marL="738188" lvl="1" indent="-280988" algn="just">
              <a:spcAft>
                <a:spcPts val="800"/>
              </a:spcAft>
              <a:buFont typeface="Arial" charset="0"/>
              <a:buChar char="►"/>
            </a:pPr>
            <a:r>
              <a:rPr lang="en-US">
                <a:solidFill>
                  <a:srgbClr val="800000"/>
                </a:solidFill>
              </a:rPr>
              <a:t>permit full mobility (inside and outside buildings),</a:t>
            </a:r>
          </a:p>
          <a:p>
            <a:pPr marL="738188" lvl="1" indent="-280988" algn="just">
              <a:spcAft>
                <a:spcPts val="800"/>
              </a:spcAft>
              <a:buFont typeface="Arial" charset="0"/>
              <a:buChar char="►"/>
            </a:pPr>
            <a:r>
              <a:rPr lang="en-US">
                <a:solidFill>
                  <a:srgbClr val="800000"/>
                </a:solidFill>
              </a:rPr>
              <a:t>are not versatile, modular, and</a:t>
            </a:r>
          </a:p>
          <a:p>
            <a:pPr marL="738188" lvl="1" indent="-280988" algn="just">
              <a:spcAft>
                <a:spcPts val="800"/>
              </a:spcAft>
              <a:buFont typeface="Arial" charset="0"/>
              <a:buChar char="►"/>
            </a:pPr>
            <a:r>
              <a:rPr lang="en-US">
                <a:solidFill>
                  <a:srgbClr val="800000"/>
                </a:solidFill>
              </a:rPr>
              <a:t>do not allow children to have occupational activities during treatments. </a:t>
            </a:r>
          </a:p>
        </p:txBody>
      </p:sp>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30722" name="Text Box 1028"/>
          <p:cNvSpPr txBox="1">
            <a:spLocks noChangeArrowheads="1"/>
          </p:cNvSpPr>
          <p:nvPr/>
        </p:nvSpPr>
        <p:spPr bwMode="auto">
          <a:xfrm>
            <a:off x="669925" y="1643063"/>
            <a:ext cx="8321675" cy="2903537"/>
          </a:xfrm>
          <a:prstGeom prst="rect">
            <a:avLst/>
          </a:prstGeom>
          <a:noFill/>
          <a:ln w="9525">
            <a:noFill/>
            <a:miter lim="800000"/>
            <a:headEnd/>
            <a:tailEnd/>
          </a:ln>
        </p:spPr>
        <p:txBody>
          <a:bodyPr>
            <a:spAutoFit/>
          </a:bodyPr>
          <a:lstStyle/>
          <a:p>
            <a:pPr marL="280988" indent="-280988" algn="just">
              <a:spcAft>
                <a:spcPts val="800"/>
              </a:spcAft>
            </a:pPr>
            <a:r>
              <a:rPr lang="en-US" sz="2400">
                <a:solidFill>
                  <a:srgbClr val="800000"/>
                </a:solidFill>
              </a:rPr>
              <a:t>	The standing frame designed is to be used in the treatment of children mental handicapped, after taking into account the drawbacks mentioned previously and it is perfectly adapted to this specific targeted individuals.</a:t>
            </a:r>
          </a:p>
          <a:p>
            <a:pPr marL="280988" indent="-280988" algn="just">
              <a:spcAft>
                <a:spcPts val="800"/>
              </a:spcAft>
            </a:pPr>
            <a:r>
              <a:rPr lang="en-US" sz="2400">
                <a:solidFill>
                  <a:srgbClr val="800000"/>
                </a:solidFill>
              </a:rPr>
              <a:t>	The main features are:</a:t>
            </a:r>
          </a:p>
          <a:p>
            <a:pPr marL="738188" lvl="1" indent="-280988" algn="just">
              <a:spcAft>
                <a:spcPts val="800"/>
              </a:spcAft>
              <a:buFont typeface="Arial" charset="0"/>
              <a:buChar char="►"/>
            </a:pPr>
            <a:r>
              <a:rPr lang="en-US" sz="1200">
                <a:solidFill>
                  <a:srgbClr val="800000"/>
                </a:solidFill>
              </a:rPr>
              <a:t>modularity,</a:t>
            </a:r>
          </a:p>
          <a:p>
            <a:pPr marL="738188" lvl="1" indent="-280988" algn="just">
              <a:spcAft>
                <a:spcPts val="800"/>
              </a:spcAft>
              <a:buFont typeface="Arial" charset="0"/>
              <a:buChar char="►"/>
            </a:pPr>
            <a:r>
              <a:rPr lang="en-US" sz="1200">
                <a:solidFill>
                  <a:srgbClr val="800000"/>
                </a:solidFill>
              </a:rPr>
              <a:t>frame easily operated, and</a:t>
            </a:r>
          </a:p>
          <a:p>
            <a:pPr marL="738188" lvl="1" indent="-280988" algn="just">
              <a:spcAft>
                <a:spcPts val="800"/>
              </a:spcAft>
              <a:buFont typeface="Arial" charset="0"/>
              <a:buChar char="►"/>
            </a:pPr>
            <a:r>
              <a:rPr lang="en-US" sz="1200">
                <a:solidFill>
                  <a:srgbClr val="800000"/>
                </a:solidFill>
              </a:rPr>
              <a:t>Frame easily used (especially when the handicapped need to travel with the the standing frame).</a:t>
            </a:r>
          </a:p>
        </p:txBody>
      </p:sp>
      <p:pic>
        <p:nvPicPr>
          <p:cNvPr id="30723" name="Picture 2"/>
          <p:cNvPicPr>
            <a:picLocks noChangeAspect="1" noChangeArrowheads="1"/>
          </p:cNvPicPr>
          <p:nvPr/>
        </p:nvPicPr>
        <p:blipFill>
          <a:blip r:embed="rId3"/>
          <a:srcRect/>
          <a:stretch>
            <a:fillRect/>
          </a:stretch>
        </p:blipFill>
        <p:spPr bwMode="auto">
          <a:xfrm>
            <a:off x="3348038" y="4591050"/>
            <a:ext cx="5616575" cy="2151063"/>
          </a:xfrm>
          <a:prstGeom prst="rect">
            <a:avLst/>
          </a:prstGeom>
          <a:noFill/>
          <a:ln w="9525">
            <a:noFill/>
            <a:miter lim="800000"/>
            <a:headEnd/>
            <a:tailEnd/>
          </a:ln>
        </p:spPr>
      </p:pic>
      <p:sp>
        <p:nvSpPr>
          <p:cNvPr id="30724" name="Rectangle 3"/>
          <p:cNvSpPr>
            <a:spLocks noChangeArrowheads="1"/>
          </p:cNvSpPr>
          <p:nvPr/>
        </p:nvSpPr>
        <p:spPr bwMode="auto">
          <a:xfrm>
            <a:off x="1258888" y="6310313"/>
            <a:ext cx="2089150" cy="400050"/>
          </a:xfrm>
          <a:prstGeom prst="rect">
            <a:avLst/>
          </a:prstGeom>
          <a:noFill/>
          <a:ln w="9525">
            <a:noFill/>
            <a:miter lim="800000"/>
            <a:headEnd/>
            <a:tailEnd/>
          </a:ln>
        </p:spPr>
        <p:txBody>
          <a:bodyPr anchor="ctr">
            <a:spAutoFit/>
          </a:bodyPr>
          <a:lstStyle/>
          <a:p>
            <a:pPr algn="r"/>
            <a:r>
              <a:rPr lang="en-US" sz="1000">
                <a:solidFill>
                  <a:srgbClr val="800000"/>
                </a:solidFill>
                <a:ea typeface="Times New Roman" pitchFamily="18" charset="0"/>
                <a:cs typeface="Arial" charset="0"/>
              </a:rPr>
              <a:t>Overall 3D views of the developed standing frame.</a:t>
            </a:r>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32770" name="Text Box 1028"/>
          <p:cNvSpPr txBox="1">
            <a:spLocks noChangeArrowheads="1"/>
          </p:cNvSpPr>
          <p:nvPr/>
        </p:nvSpPr>
        <p:spPr bwMode="auto">
          <a:xfrm>
            <a:off x="669925" y="1643063"/>
            <a:ext cx="8321675" cy="3724275"/>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Dress and undress aid device project</a:t>
            </a:r>
          </a:p>
          <a:p>
            <a:pPr marL="280988" indent="-280988" algn="just">
              <a:spcAft>
                <a:spcPts val="800"/>
              </a:spcAft>
            </a:pPr>
            <a:r>
              <a:rPr lang="en-US" sz="2400">
                <a:solidFill>
                  <a:srgbClr val="800000"/>
                </a:solidFill>
              </a:rPr>
              <a:t>	Main objective: the design and development of a device to help individuals with paraplegia to dress and/or undress.</a:t>
            </a:r>
          </a:p>
          <a:p>
            <a:pPr marL="280988" indent="-280988" algn="just">
              <a:spcAft>
                <a:spcPts val="800"/>
              </a:spcAft>
            </a:pPr>
            <a:r>
              <a:rPr lang="en-US" sz="2400">
                <a:solidFill>
                  <a:srgbClr val="800000"/>
                </a:solidFill>
              </a:rPr>
              <a:t>	The whole design was based on the procedure for dressing or undressing pants and for individuals with a maximum weight of 120 kg.</a:t>
            </a:r>
          </a:p>
          <a:p>
            <a:pPr marL="280988" indent="-280988" algn="just">
              <a:spcAft>
                <a:spcPts val="800"/>
              </a:spcAft>
            </a:pPr>
            <a:r>
              <a:rPr lang="en-US" sz="2400">
                <a:solidFill>
                  <a:srgbClr val="800000"/>
                </a:solidFill>
              </a:rPr>
              <a:t>	The proposed solution is a system to be adapted to a common wheelchair, which will have a ramp or a hydraulic pump that be driven by the handicapped individual. </a:t>
            </a:r>
            <a:endParaRPr lang="en-US">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34818" name="Text Box 1028"/>
          <p:cNvSpPr txBox="1">
            <a:spLocks noChangeArrowheads="1"/>
          </p:cNvSpPr>
          <p:nvPr/>
        </p:nvSpPr>
        <p:spPr bwMode="auto">
          <a:xfrm>
            <a:off x="669925" y="1643063"/>
            <a:ext cx="8321675" cy="1878012"/>
          </a:xfrm>
          <a:prstGeom prst="rect">
            <a:avLst/>
          </a:prstGeom>
          <a:noFill/>
          <a:ln w="9525">
            <a:noFill/>
            <a:miter lim="800000"/>
            <a:headEnd/>
            <a:tailEnd/>
          </a:ln>
        </p:spPr>
        <p:txBody>
          <a:bodyPr>
            <a:spAutoFit/>
          </a:bodyPr>
          <a:lstStyle/>
          <a:p>
            <a:pPr algn="just">
              <a:spcAft>
                <a:spcPts val="800"/>
              </a:spcAft>
            </a:pPr>
            <a:r>
              <a:rPr lang="en-US" sz="2400">
                <a:solidFill>
                  <a:srgbClr val="800000"/>
                </a:solidFill>
              </a:rPr>
              <a:t>Operation principle:</a:t>
            </a:r>
          </a:p>
          <a:p>
            <a:pPr algn="just">
              <a:spcAft>
                <a:spcPts val="800"/>
              </a:spcAft>
            </a:pPr>
            <a:r>
              <a:rPr lang="en-US" sz="1200">
                <a:solidFill>
                  <a:srgbClr val="800000"/>
                </a:solidFill>
              </a:rPr>
              <a:t>The individual can elevate her/his legs through a crank or pump, and using a vest and a simple device (attached to the back of the wheelchair) may also elevate the pelvis to pull up or down the pants.</a:t>
            </a:r>
          </a:p>
          <a:p>
            <a:pPr algn="just">
              <a:spcAft>
                <a:spcPts val="800"/>
              </a:spcAft>
            </a:pPr>
            <a:r>
              <a:rPr lang="en-US" sz="2400">
                <a:solidFill>
                  <a:srgbClr val="800000"/>
                </a:solidFill>
              </a:rPr>
              <a:t>Other advantages:</a:t>
            </a:r>
          </a:p>
          <a:p>
            <a:pPr algn="just">
              <a:spcAft>
                <a:spcPts val="800"/>
              </a:spcAft>
            </a:pPr>
            <a:r>
              <a:rPr lang="en-US" sz="1200">
                <a:solidFill>
                  <a:srgbClr val="800000"/>
                </a:solidFill>
              </a:rPr>
              <a:t>The designed alternative to enable the lifting or lowering of the handicapped legs provides a more extensive use of the device, since the use of the pump can cover other handicapped individual groups, as is the case of amputees.</a:t>
            </a:r>
          </a:p>
        </p:txBody>
      </p:sp>
      <p:pic>
        <p:nvPicPr>
          <p:cNvPr id="34819" name="Picture 2"/>
          <p:cNvPicPr>
            <a:picLocks noChangeAspect="1" noChangeArrowheads="1"/>
          </p:cNvPicPr>
          <p:nvPr/>
        </p:nvPicPr>
        <p:blipFill>
          <a:blip r:embed="rId3"/>
          <a:srcRect l="8707" r="6236" b="3233"/>
          <a:stretch>
            <a:fillRect/>
          </a:stretch>
        </p:blipFill>
        <p:spPr bwMode="auto">
          <a:xfrm>
            <a:off x="2546350" y="3724275"/>
            <a:ext cx="6445250" cy="2811463"/>
          </a:xfrm>
          <a:prstGeom prst="rect">
            <a:avLst/>
          </a:prstGeom>
          <a:noFill/>
          <a:ln w="9525">
            <a:noFill/>
            <a:miter lim="800000"/>
            <a:headEnd/>
            <a:tailEnd/>
          </a:ln>
        </p:spPr>
      </p:pic>
      <p:sp>
        <p:nvSpPr>
          <p:cNvPr id="34820" name="Rectângulo 4"/>
          <p:cNvSpPr>
            <a:spLocks noChangeArrowheads="1"/>
          </p:cNvSpPr>
          <p:nvPr/>
        </p:nvSpPr>
        <p:spPr bwMode="auto">
          <a:xfrm>
            <a:off x="2546350" y="6535738"/>
            <a:ext cx="6445250" cy="247650"/>
          </a:xfrm>
          <a:prstGeom prst="rect">
            <a:avLst/>
          </a:prstGeom>
          <a:noFill/>
          <a:ln w="9525">
            <a:noFill/>
            <a:miter lim="800000"/>
            <a:headEnd/>
            <a:tailEnd/>
          </a:ln>
        </p:spPr>
        <p:txBody>
          <a:bodyPr>
            <a:spAutoFit/>
          </a:bodyPr>
          <a:lstStyle/>
          <a:p>
            <a:r>
              <a:rPr lang="en-US" sz="1000">
                <a:solidFill>
                  <a:srgbClr val="800000"/>
                </a:solidFill>
              </a:rPr>
              <a:t>3D schematic representation of the lifting solution for the handicapped legs.</a:t>
            </a:r>
            <a:endParaRPr lang="pt-PT" sz="1000">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36866" name="Text Box 1028"/>
          <p:cNvSpPr txBox="1">
            <a:spLocks noChangeArrowheads="1"/>
          </p:cNvSpPr>
          <p:nvPr/>
        </p:nvSpPr>
        <p:spPr bwMode="auto">
          <a:xfrm>
            <a:off x="669925" y="1643063"/>
            <a:ext cx="8321675" cy="3621087"/>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Wrist rehabilitation device project</a:t>
            </a:r>
          </a:p>
          <a:p>
            <a:pPr marL="280988" indent="-280988" algn="just">
              <a:spcAft>
                <a:spcPts val="800"/>
              </a:spcAft>
            </a:pPr>
            <a:r>
              <a:rPr lang="en-US" sz="2400">
                <a:solidFill>
                  <a:srgbClr val="800000"/>
                </a:solidFill>
              </a:rPr>
              <a:t>	Although there are several systems and devices to carry out the rehabilitation of this articulation, there is a lack of mechanical devices to provide passive and active rehabilitation movements during the recovery process.</a:t>
            </a:r>
          </a:p>
          <a:p>
            <a:pPr marL="280988" indent="-280988" algn="just">
              <a:spcAft>
                <a:spcPts val="800"/>
              </a:spcAft>
            </a:pPr>
            <a:r>
              <a:rPr lang="en-US" sz="2400">
                <a:solidFill>
                  <a:srgbClr val="800000"/>
                </a:solidFill>
              </a:rPr>
              <a:t>	The operating principle of an existing equipment was the basis for this project development, because its application was promising in the context of rehabilitation (the Powerball® [</a:t>
            </a:r>
            <a:r>
              <a:rPr lang="en-US" sz="1200">
                <a:solidFill>
                  <a:srgbClr val="800000"/>
                </a:solidFill>
              </a:rPr>
              <a:t>http://www.powerballs.com/</a:t>
            </a:r>
            <a:r>
              <a:rPr lang="en-US" sz="2400">
                <a:solidFill>
                  <a:srgbClr val="800000"/>
                </a:solidFill>
              </a:rPr>
              <a:t>]).</a:t>
            </a:r>
          </a:p>
        </p:txBody>
      </p:sp>
      <p:pic>
        <p:nvPicPr>
          <p:cNvPr id="36867" name="Picture 2"/>
          <p:cNvPicPr>
            <a:picLocks noChangeAspect="1" noChangeArrowheads="1"/>
          </p:cNvPicPr>
          <p:nvPr/>
        </p:nvPicPr>
        <p:blipFill>
          <a:blip r:embed="rId3"/>
          <a:srcRect/>
          <a:stretch>
            <a:fillRect/>
          </a:stretch>
        </p:blipFill>
        <p:spPr bwMode="auto">
          <a:xfrm>
            <a:off x="4999038" y="5013325"/>
            <a:ext cx="1344612" cy="1844675"/>
          </a:xfrm>
          <a:prstGeom prst="rect">
            <a:avLst/>
          </a:prstGeom>
          <a:noFill/>
          <a:ln w="9525">
            <a:noFill/>
            <a:miter lim="800000"/>
            <a:headEnd/>
            <a:tailEnd/>
          </a:ln>
        </p:spPr>
      </p:pic>
      <p:sp>
        <p:nvSpPr>
          <p:cNvPr id="36868" name="Rectângulo 4"/>
          <p:cNvSpPr>
            <a:spLocks noChangeArrowheads="1"/>
          </p:cNvSpPr>
          <p:nvPr/>
        </p:nvSpPr>
        <p:spPr bwMode="auto">
          <a:xfrm>
            <a:off x="3109913" y="6457950"/>
            <a:ext cx="1889125" cy="400050"/>
          </a:xfrm>
          <a:prstGeom prst="rect">
            <a:avLst/>
          </a:prstGeom>
          <a:noFill/>
          <a:ln w="9525">
            <a:noFill/>
            <a:miter lim="800000"/>
            <a:headEnd/>
            <a:tailEnd/>
          </a:ln>
        </p:spPr>
        <p:txBody>
          <a:bodyPr wrap="none">
            <a:spAutoFit/>
          </a:bodyPr>
          <a:lstStyle/>
          <a:p>
            <a:r>
              <a:rPr lang="en-US" sz="1000">
                <a:solidFill>
                  <a:srgbClr val="800000"/>
                </a:solidFill>
              </a:rPr>
              <a:t>Adopted and adapted from</a:t>
            </a:r>
          </a:p>
          <a:p>
            <a:r>
              <a:rPr lang="en-US" sz="1000">
                <a:solidFill>
                  <a:srgbClr val="800000"/>
                </a:solidFill>
              </a:rPr>
              <a:t>[http://www.powerballs.com/]).</a:t>
            </a:r>
            <a:endParaRPr lang="pt-PT" sz="1000"/>
          </a:p>
        </p:txBody>
      </p:sp>
      <p:pic>
        <p:nvPicPr>
          <p:cNvPr id="36869" name="Picture 3"/>
          <p:cNvPicPr>
            <a:picLocks noChangeAspect="1" noChangeArrowheads="1"/>
          </p:cNvPicPr>
          <p:nvPr/>
        </p:nvPicPr>
        <p:blipFill>
          <a:blip r:embed="rId4"/>
          <a:srcRect/>
          <a:stretch>
            <a:fillRect/>
          </a:stretch>
        </p:blipFill>
        <p:spPr bwMode="auto">
          <a:xfrm>
            <a:off x="6343650" y="5226050"/>
            <a:ext cx="1381125" cy="1419225"/>
          </a:xfrm>
          <a:prstGeom prst="rect">
            <a:avLst/>
          </a:prstGeom>
          <a:noFill/>
          <a:ln w="9525">
            <a:noFill/>
            <a:miter lim="800000"/>
            <a:headEnd/>
            <a:tailEnd/>
          </a:ln>
        </p:spPr>
      </p:pic>
      <p:pic>
        <p:nvPicPr>
          <p:cNvPr id="36870" name="Picture 4"/>
          <p:cNvPicPr>
            <a:picLocks noChangeAspect="1" noChangeArrowheads="1"/>
          </p:cNvPicPr>
          <p:nvPr/>
        </p:nvPicPr>
        <p:blipFill>
          <a:blip r:embed="rId5"/>
          <a:srcRect/>
          <a:stretch>
            <a:fillRect/>
          </a:stretch>
        </p:blipFill>
        <p:spPr bwMode="auto">
          <a:xfrm>
            <a:off x="7724775" y="5013325"/>
            <a:ext cx="903288" cy="1844675"/>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7171" name="Text Box 1028"/>
          <p:cNvSpPr txBox="1">
            <a:spLocks noChangeArrowheads="1"/>
          </p:cNvSpPr>
          <p:nvPr/>
        </p:nvSpPr>
        <p:spPr bwMode="auto">
          <a:xfrm>
            <a:off x="669925" y="1643063"/>
            <a:ext cx="8321675" cy="3354387"/>
          </a:xfrm>
          <a:prstGeom prst="rect">
            <a:avLst/>
          </a:prstGeom>
          <a:noFill/>
          <a:ln w="9525">
            <a:noFill/>
            <a:miter lim="800000"/>
            <a:headEnd/>
            <a:tailEnd/>
          </a:ln>
        </p:spPr>
        <p:txBody>
          <a:bodyPr>
            <a:spAutoFit/>
          </a:bodyPr>
          <a:lstStyle/>
          <a:p>
            <a:pPr marL="280988" indent="-280988" algn="just">
              <a:spcAft>
                <a:spcPts val="800"/>
              </a:spcAft>
            </a:pPr>
            <a:r>
              <a:rPr lang="en-US" sz="2400">
                <a:solidFill>
                  <a:srgbClr val="800000"/>
                </a:solidFill>
              </a:rPr>
              <a:t>	The PowerBall®:</a:t>
            </a:r>
          </a:p>
          <a:p>
            <a:pPr marL="280988" indent="-280988" algn="just">
              <a:spcAft>
                <a:spcPts val="800"/>
              </a:spcAft>
              <a:buFont typeface="Arial" charset="0"/>
              <a:buChar char="►"/>
            </a:pPr>
            <a:r>
              <a:rPr lang="en-US" i="1">
                <a:solidFill>
                  <a:srgbClr val="800000"/>
                </a:solidFill>
              </a:rPr>
              <a:t>…is a ball with carefully balanced weights, so it could rotate around their axes, creates a centrifugal force effect.</a:t>
            </a:r>
          </a:p>
          <a:p>
            <a:pPr marL="280988" indent="-280988" algn="just">
              <a:spcAft>
                <a:spcPts val="800"/>
              </a:spcAft>
              <a:buFont typeface="Arial" charset="0"/>
              <a:buChar char="►"/>
            </a:pPr>
            <a:r>
              <a:rPr lang="en-US" i="1">
                <a:solidFill>
                  <a:srgbClr val="800000"/>
                </a:solidFill>
              </a:rPr>
              <a:t>…it operates as a gyroscope with its kinetic motion allowing the recovery and strengthen of the wrist joints.</a:t>
            </a:r>
          </a:p>
          <a:p>
            <a:pPr marL="280988" indent="-280988" algn="just">
              <a:spcAft>
                <a:spcPts val="800"/>
              </a:spcAft>
            </a:pPr>
            <a:r>
              <a:rPr lang="en-US" sz="2400">
                <a:solidFill>
                  <a:srgbClr val="800000"/>
                </a:solidFill>
              </a:rPr>
              <a:t>	One of the </a:t>
            </a:r>
            <a:r>
              <a:rPr lang="en-US" sz="2400" b="1">
                <a:solidFill>
                  <a:srgbClr val="800000"/>
                </a:solidFill>
              </a:rPr>
              <a:t>objectives</a:t>
            </a:r>
            <a:r>
              <a:rPr lang="en-US" sz="2400">
                <a:solidFill>
                  <a:srgbClr val="800000"/>
                </a:solidFill>
              </a:rPr>
              <a:t> of this project is to </a:t>
            </a:r>
            <a:r>
              <a:rPr lang="en-US" sz="2400" b="1">
                <a:solidFill>
                  <a:srgbClr val="800000"/>
                </a:solidFill>
              </a:rPr>
              <a:t>evaluate and assess </a:t>
            </a:r>
            <a:r>
              <a:rPr lang="en-US" sz="2400">
                <a:solidFill>
                  <a:srgbClr val="800000"/>
                </a:solidFill>
              </a:rPr>
              <a:t>the limitations of this equipment and to </a:t>
            </a:r>
            <a:r>
              <a:rPr lang="en-US" sz="2400" b="1">
                <a:solidFill>
                  <a:srgbClr val="800000"/>
                </a:solidFill>
              </a:rPr>
              <a:t>suggest a possible improvement</a:t>
            </a:r>
            <a:r>
              <a:rPr lang="en-US" sz="2400">
                <a:solidFill>
                  <a:srgbClr val="800000"/>
                </a:solidFill>
              </a:rPr>
              <a:t>, to generalize its application to wrist and other body parts pathologies.</a:t>
            </a:r>
          </a:p>
        </p:txBody>
      </p:sp>
      <p:pic>
        <p:nvPicPr>
          <p:cNvPr id="38915" name="Imagem 1"/>
          <p:cNvPicPr>
            <a:picLocks noChangeAspect="1" noChangeArrowheads="1"/>
          </p:cNvPicPr>
          <p:nvPr/>
        </p:nvPicPr>
        <p:blipFill>
          <a:blip r:embed="rId3"/>
          <a:srcRect l="33897" t="16489" r="33632" b="38977"/>
          <a:stretch>
            <a:fillRect/>
          </a:stretch>
        </p:blipFill>
        <p:spPr bwMode="auto">
          <a:xfrm>
            <a:off x="4103688" y="4997450"/>
            <a:ext cx="2216150" cy="1860550"/>
          </a:xfrm>
          <a:prstGeom prst="rect">
            <a:avLst/>
          </a:prstGeom>
          <a:noFill/>
          <a:ln w="9525">
            <a:noFill/>
            <a:miter lim="800000"/>
            <a:headEnd/>
            <a:tailEnd/>
          </a:ln>
        </p:spPr>
      </p:pic>
      <p:pic>
        <p:nvPicPr>
          <p:cNvPr id="38916" name="Imagem 7"/>
          <p:cNvPicPr>
            <a:picLocks noChangeAspect="1" noChangeArrowheads="1"/>
          </p:cNvPicPr>
          <p:nvPr/>
        </p:nvPicPr>
        <p:blipFill>
          <a:blip r:embed="rId4"/>
          <a:srcRect l="22333" t="13591" r="20958" b="23000"/>
          <a:stretch>
            <a:fillRect/>
          </a:stretch>
        </p:blipFill>
        <p:spPr bwMode="auto">
          <a:xfrm>
            <a:off x="6319838" y="4997450"/>
            <a:ext cx="2622550" cy="1860550"/>
          </a:xfrm>
          <a:prstGeom prst="rect">
            <a:avLst/>
          </a:prstGeom>
          <a:noFill/>
          <a:ln w="9525">
            <a:noFill/>
            <a:miter lim="800000"/>
            <a:headEnd/>
            <a:tailEnd/>
          </a:ln>
        </p:spPr>
      </p:pic>
      <p:sp>
        <p:nvSpPr>
          <p:cNvPr id="38917" name="Rectangle 4"/>
          <p:cNvSpPr>
            <a:spLocks noChangeArrowheads="1"/>
          </p:cNvSpPr>
          <p:nvPr/>
        </p:nvSpPr>
        <p:spPr bwMode="auto">
          <a:xfrm>
            <a:off x="2051050" y="6489700"/>
            <a:ext cx="2052638" cy="400050"/>
          </a:xfrm>
          <a:prstGeom prst="rect">
            <a:avLst/>
          </a:prstGeom>
          <a:noFill/>
          <a:ln w="9525">
            <a:noFill/>
            <a:miter lim="800000"/>
            <a:headEnd/>
            <a:tailEnd/>
          </a:ln>
        </p:spPr>
        <p:txBody>
          <a:bodyPr anchor="ctr">
            <a:spAutoFit/>
          </a:bodyPr>
          <a:lstStyle/>
          <a:p>
            <a:r>
              <a:rPr lang="en-US" sz="1000">
                <a:solidFill>
                  <a:srgbClr val="800000"/>
                </a:solidFill>
                <a:ea typeface="Times New Roman" pitchFamily="18" charset="0"/>
                <a:cs typeface="Arial" charset="0"/>
              </a:rPr>
              <a:t>3D Models of the proposed wrist rehabilitation device.</a:t>
            </a:r>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40962" name="Text Box 1028"/>
          <p:cNvSpPr txBox="1">
            <a:spLocks noChangeArrowheads="1"/>
          </p:cNvSpPr>
          <p:nvPr/>
        </p:nvSpPr>
        <p:spPr bwMode="auto">
          <a:xfrm>
            <a:off x="669925" y="1643063"/>
            <a:ext cx="8321675" cy="4113212"/>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Introduction</a:t>
            </a:r>
          </a:p>
          <a:p>
            <a:pPr marL="280988" indent="-280988" algn="just">
              <a:spcAft>
                <a:spcPts val="800"/>
              </a:spcAft>
            </a:pPr>
            <a:r>
              <a:rPr lang="en-US" sz="2400">
                <a:solidFill>
                  <a:srgbClr val="800000"/>
                </a:solidFill>
              </a:rPr>
              <a:t>	The main motivation is that the eating process is one of the most important activities in everyday life.</a:t>
            </a:r>
          </a:p>
          <a:p>
            <a:pPr marL="280988" indent="-280988" algn="just">
              <a:spcAft>
                <a:spcPts val="800"/>
              </a:spcAft>
            </a:pPr>
            <a:r>
              <a:rPr lang="en-US" sz="2400">
                <a:solidFill>
                  <a:srgbClr val="800000"/>
                </a:solidFill>
              </a:rPr>
              <a:t>	Eating activity influences many aspects of our overall medical, physical, and social well being:</a:t>
            </a:r>
          </a:p>
          <a:p>
            <a:pPr marL="893763" lvl="1" indent="-280988" algn="just">
              <a:spcAft>
                <a:spcPts val="800"/>
              </a:spcAft>
              <a:buFont typeface="Arial" charset="0"/>
              <a:buChar char="►"/>
            </a:pPr>
            <a:r>
              <a:rPr lang="en-US" sz="1200">
                <a:solidFill>
                  <a:srgbClr val="800000"/>
                </a:solidFill>
              </a:rPr>
              <a:t>Gustafsson (1995) evaluated the psychological effects of self-feeding and found that disabled individuals who </a:t>
            </a:r>
            <a:r>
              <a:rPr lang="en-US" sz="1200" b="1">
                <a:solidFill>
                  <a:srgbClr val="800000"/>
                </a:solidFill>
              </a:rPr>
              <a:t>attained their goals of self-nourishment had a heightened sense of control, security and hope for the future</a:t>
            </a:r>
            <a:r>
              <a:rPr lang="en-US" sz="1200">
                <a:solidFill>
                  <a:srgbClr val="800000"/>
                </a:solidFill>
              </a:rPr>
              <a:t>.</a:t>
            </a:r>
          </a:p>
          <a:p>
            <a:pPr marL="893763" lvl="1" indent="-280988" algn="just">
              <a:spcAft>
                <a:spcPts val="800"/>
              </a:spcAft>
              <a:buFont typeface="Arial" charset="0"/>
              <a:buChar char="►"/>
            </a:pPr>
            <a:r>
              <a:rPr lang="en-US" sz="1200">
                <a:solidFill>
                  <a:srgbClr val="800000"/>
                </a:solidFill>
              </a:rPr>
              <a:t>The inability to feed oneself has been linked to shame for human incompetence, decreased self-esteem and feelings of panic or fear.</a:t>
            </a:r>
          </a:p>
          <a:p>
            <a:pPr marL="280988" indent="-280988" algn="just">
              <a:spcAft>
                <a:spcPts val="800"/>
              </a:spcAft>
            </a:pPr>
            <a:r>
              <a:rPr lang="en-US" sz="2400">
                <a:solidFill>
                  <a:srgbClr val="800000"/>
                </a:solidFill>
              </a:rPr>
              <a:t>	This information supports attempts to study feeding devices that assist individuals unable to feed themselves.</a:t>
            </a:r>
          </a:p>
        </p:txBody>
      </p:sp>
      <p:pic>
        <p:nvPicPr>
          <p:cNvPr id="40963" name="Picture 2" descr="http://www.casaambienteud.com.br/images/sua_mesa.jpg"/>
          <p:cNvPicPr>
            <a:picLocks noChangeAspect="1" noChangeArrowheads="1"/>
          </p:cNvPicPr>
          <p:nvPr/>
        </p:nvPicPr>
        <p:blipFill>
          <a:blip r:embed="rId3"/>
          <a:srcRect/>
          <a:stretch>
            <a:fillRect/>
          </a:stretch>
        </p:blipFill>
        <p:spPr bwMode="auto">
          <a:xfrm>
            <a:off x="0" y="5778500"/>
            <a:ext cx="841375" cy="1079500"/>
          </a:xfrm>
          <a:prstGeom prst="rect">
            <a:avLst/>
          </a:prstGeom>
          <a:noFill/>
          <a:ln w="9525">
            <a:noFill/>
            <a:miter lim="800000"/>
            <a:headEnd/>
            <a:tailEnd/>
          </a:ln>
        </p:spPr>
      </p:pic>
      <p:pic>
        <p:nvPicPr>
          <p:cNvPr id="40964" name="Picture 4" descr="http://jornalistadiplomado.files.wordpress.com/2009/09/etiquetas_a_mesa21.jpg"/>
          <p:cNvPicPr>
            <a:picLocks noChangeAspect="1" noChangeArrowheads="1"/>
          </p:cNvPicPr>
          <p:nvPr/>
        </p:nvPicPr>
        <p:blipFill>
          <a:blip r:embed="rId4"/>
          <a:srcRect/>
          <a:stretch>
            <a:fillRect/>
          </a:stretch>
        </p:blipFill>
        <p:spPr bwMode="auto">
          <a:xfrm>
            <a:off x="841375" y="5778500"/>
            <a:ext cx="1668463" cy="1079500"/>
          </a:xfrm>
          <a:prstGeom prst="rect">
            <a:avLst/>
          </a:prstGeom>
          <a:noFill/>
          <a:ln w="9525">
            <a:noFill/>
            <a:miter lim="800000"/>
            <a:headEnd/>
            <a:tailEnd/>
          </a:ln>
        </p:spPr>
      </p:pic>
      <p:pic>
        <p:nvPicPr>
          <p:cNvPr id="40965" name="Picture 6" descr="http://www.mnsuprimentos.com.br/arquivos/assist083.jpg"/>
          <p:cNvPicPr>
            <a:picLocks noChangeAspect="1" noChangeArrowheads="1"/>
          </p:cNvPicPr>
          <p:nvPr/>
        </p:nvPicPr>
        <p:blipFill>
          <a:blip r:embed="rId5"/>
          <a:srcRect/>
          <a:stretch>
            <a:fillRect/>
          </a:stretch>
        </p:blipFill>
        <p:spPr bwMode="auto">
          <a:xfrm>
            <a:off x="3011488" y="5778500"/>
            <a:ext cx="989012" cy="1079500"/>
          </a:xfrm>
          <a:prstGeom prst="rect">
            <a:avLst/>
          </a:prstGeom>
          <a:noFill/>
          <a:ln w="9525">
            <a:noFill/>
            <a:miter lim="800000"/>
            <a:headEnd/>
            <a:tailEnd/>
          </a:ln>
        </p:spPr>
      </p:pic>
      <p:pic>
        <p:nvPicPr>
          <p:cNvPr id="40966" name="Picture 8" descr="http://www.mnsuprimentos.com.br/arquivos/assist086.jpg"/>
          <p:cNvPicPr>
            <a:picLocks noChangeAspect="1" noChangeArrowheads="1"/>
          </p:cNvPicPr>
          <p:nvPr/>
        </p:nvPicPr>
        <p:blipFill>
          <a:blip r:embed="rId6"/>
          <a:srcRect/>
          <a:stretch>
            <a:fillRect/>
          </a:stretch>
        </p:blipFill>
        <p:spPr bwMode="auto">
          <a:xfrm>
            <a:off x="4000500" y="5778500"/>
            <a:ext cx="1574800" cy="1079500"/>
          </a:xfrm>
          <a:prstGeom prst="rect">
            <a:avLst/>
          </a:prstGeom>
          <a:noFill/>
          <a:ln w="9525">
            <a:noFill/>
            <a:miter lim="800000"/>
            <a:headEnd/>
            <a:tailEnd/>
          </a:ln>
        </p:spPr>
      </p:pic>
      <p:pic>
        <p:nvPicPr>
          <p:cNvPr id="40967" name="Picture 10" descr="http://www.mnsuprimentos.com.br/arquivos/assist088.jpg"/>
          <p:cNvPicPr>
            <a:picLocks noChangeAspect="1" noChangeArrowheads="1"/>
          </p:cNvPicPr>
          <p:nvPr/>
        </p:nvPicPr>
        <p:blipFill>
          <a:blip r:embed="rId7"/>
          <a:srcRect/>
          <a:stretch>
            <a:fillRect/>
          </a:stretch>
        </p:blipFill>
        <p:spPr bwMode="auto">
          <a:xfrm>
            <a:off x="5575300" y="5778500"/>
            <a:ext cx="1300163" cy="1079500"/>
          </a:xfrm>
          <a:prstGeom prst="rect">
            <a:avLst/>
          </a:prstGeom>
          <a:noFill/>
          <a:ln w="9525">
            <a:noFill/>
            <a:miter lim="800000"/>
            <a:headEnd/>
            <a:tailEnd/>
          </a:ln>
        </p:spPr>
      </p:pic>
      <p:sp>
        <p:nvSpPr>
          <p:cNvPr id="40968" name="Rectângulo 12"/>
          <p:cNvSpPr>
            <a:spLocks noChangeArrowheads="1"/>
          </p:cNvSpPr>
          <p:nvPr/>
        </p:nvSpPr>
        <p:spPr bwMode="auto">
          <a:xfrm>
            <a:off x="6875463" y="6457950"/>
            <a:ext cx="2133600" cy="400050"/>
          </a:xfrm>
          <a:prstGeom prst="rect">
            <a:avLst/>
          </a:prstGeom>
          <a:noFill/>
          <a:ln w="9525">
            <a:noFill/>
            <a:miter lim="800000"/>
            <a:headEnd/>
            <a:tailEnd/>
          </a:ln>
        </p:spPr>
        <p:txBody>
          <a:bodyPr>
            <a:spAutoFit/>
          </a:bodyPr>
          <a:lstStyle/>
          <a:p>
            <a:r>
              <a:rPr lang="en-GB" sz="1000">
                <a:solidFill>
                  <a:srgbClr val="800000"/>
                </a:solidFill>
              </a:rPr>
              <a:t>Adopted from:</a:t>
            </a:r>
          </a:p>
          <a:p>
            <a:r>
              <a:rPr lang="en-GB" sz="1000">
                <a:solidFill>
                  <a:srgbClr val="800000"/>
                </a:solidFill>
              </a:rPr>
              <a:t>http://www.mnsuprimentos.com.br/</a:t>
            </a:r>
          </a:p>
        </p:txBody>
      </p:sp>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44037" name="Text Box 1028"/>
          <p:cNvSpPr txBox="1">
            <a:spLocks noChangeArrowheads="1"/>
          </p:cNvSpPr>
          <p:nvPr/>
        </p:nvSpPr>
        <p:spPr bwMode="auto">
          <a:xfrm>
            <a:off x="669925" y="1643063"/>
            <a:ext cx="8321675" cy="2698750"/>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Initial design stages</a:t>
            </a:r>
          </a:p>
          <a:p>
            <a:pPr marL="280988" indent="-280988" algn="just">
              <a:spcAft>
                <a:spcPts val="800"/>
              </a:spcAft>
            </a:pPr>
            <a:r>
              <a:rPr lang="en-US" sz="2400">
                <a:solidFill>
                  <a:srgbClr val="800000"/>
                </a:solidFill>
              </a:rPr>
              <a:t>	To develop the needed mechanical system for the aid device, it is important to know the natural (human) feeding trajectory.</a:t>
            </a:r>
          </a:p>
          <a:p>
            <a:pPr marL="280988" indent="-280988" algn="just">
              <a:spcAft>
                <a:spcPts val="800"/>
              </a:spcAft>
            </a:pPr>
            <a:r>
              <a:rPr lang="en-US">
                <a:solidFill>
                  <a:srgbClr val="800000"/>
                </a:solidFill>
              </a:rPr>
              <a:t>	An experimental analysis of the feeding movement was performed and it was concluded that the trajectory is not linear: it approaches to a parabola or even to a Sigmoid function:</a:t>
            </a:r>
          </a:p>
        </p:txBody>
      </p:sp>
      <p:sp>
        <p:nvSpPr>
          <p:cNvPr id="44038" name="Rectângulo 10"/>
          <p:cNvSpPr>
            <a:spLocks noChangeArrowheads="1"/>
          </p:cNvSpPr>
          <p:nvPr/>
        </p:nvSpPr>
        <p:spPr bwMode="auto">
          <a:xfrm>
            <a:off x="3816350" y="6488113"/>
            <a:ext cx="4995863" cy="277812"/>
          </a:xfrm>
          <a:prstGeom prst="rect">
            <a:avLst/>
          </a:prstGeom>
          <a:noFill/>
          <a:ln w="9525">
            <a:noFill/>
            <a:miter lim="800000"/>
            <a:headEnd/>
            <a:tailEnd/>
          </a:ln>
        </p:spPr>
        <p:txBody>
          <a:bodyPr>
            <a:spAutoFit/>
          </a:bodyPr>
          <a:lstStyle/>
          <a:p>
            <a:pPr algn="ctr"/>
            <a:r>
              <a:rPr lang="en-US" sz="1200">
                <a:solidFill>
                  <a:srgbClr val="800000"/>
                </a:solidFill>
              </a:rPr>
              <a:t>(</a:t>
            </a:r>
            <a:r>
              <a:rPr lang="en-US" sz="1200" b="1">
                <a:solidFill>
                  <a:srgbClr val="800000"/>
                </a:solidFill>
              </a:rPr>
              <a:t>Left</a:t>
            </a:r>
            <a:r>
              <a:rPr lang="en-US" sz="1200">
                <a:solidFill>
                  <a:srgbClr val="800000"/>
                </a:solidFill>
              </a:rPr>
              <a:t>) Quadratic function; (</a:t>
            </a:r>
            <a:r>
              <a:rPr lang="en-US" sz="1200" b="1">
                <a:solidFill>
                  <a:srgbClr val="800000"/>
                </a:solidFill>
              </a:rPr>
              <a:t>Right</a:t>
            </a:r>
            <a:r>
              <a:rPr lang="en-US" sz="1200">
                <a:solidFill>
                  <a:srgbClr val="800000"/>
                </a:solidFill>
              </a:rPr>
              <a:t>) Sigmoid function.</a:t>
            </a:r>
            <a:endParaRPr lang="pt-PT" sz="1200">
              <a:solidFill>
                <a:srgbClr val="800000"/>
              </a:solidFill>
            </a:endParaRPr>
          </a:p>
        </p:txBody>
      </p:sp>
      <p:pic>
        <p:nvPicPr>
          <p:cNvPr id="44039" name="Picture 34"/>
          <p:cNvPicPr>
            <a:picLocks noChangeAspect="1" noChangeArrowheads="1"/>
          </p:cNvPicPr>
          <p:nvPr/>
        </p:nvPicPr>
        <p:blipFill>
          <a:blip r:embed="rId3"/>
          <a:srcRect r="1534"/>
          <a:stretch>
            <a:fillRect/>
          </a:stretch>
        </p:blipFill>
        <p:spPr bwMode="auto">
          <a:xfrm>
            <a:off x="3686175" y="4240213"/>
            <a:ext cx="5256213" cy="2284412"/>
          </a:xfrm>
          <a:prstGeom prst="rect">
            <a:avLst/>
          </a:prstGeom>
          <a:noFill/>
          <a:ln w="9525">
            <a:noFill/>
            <a:miter lim="800000"/>
            <a:headEnd/>
            <a:tailEnd/>
          </a:ln>
        </p:spPr>
      </p:pic>
      <p:sp>
        <p:nvSpPr>
          <p:cNvPr id="44035" name="AutoShape 3"/>
          <p:cNvSpPr>
            <a:spLocks noChangeAspect="1" noChangeArrowheads="1"/>
          </p:cNvSpPr>
          <p:nvPr/>
        </p:nvSpPr>
        <p:spPr bwMode="auto">
          <a:xfrm>
            <a:off x="3851275" y="4086225"/>
            <a:ext cx="5003800" cy="2174875"/>
          </a:xfrm>
          <a:prstGeom prst="rect">
            <a:avLst/>
          </a:prstGeom>
          <a:noFill/>
        </p:spPr>
        <p:txBody>
          <a:bodyPr/>
          <a:lstStyle/>
          <a:p>
            <a:endParaRPr lang="pt-PT"/>
          </a:p>
        </p:txBody>
      </p:sp>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46082" name="Text Box 1028"/>
          <p:cNvSpPr txBox="1">
            <a:spLocks noChangeArrowheads="1"/>
          </p:cNvSpPr>
          <p:nvPr/>
        </p:nvSpPr>
        <p:spPr bwMode="auto">
          <a:xfrm>
            <a:off x="669925" y="1643063"/>
            <a:ext cx="8321675" cy="4667250"/>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Initial design stages</a:t>
            </a:r>
          </a:p>
          <a:p>
            <a:pPr marL="280988" indent="-280988" algn="just">
              <a:spcAft>
                <a:spcPts val="800"/>
              </a:spcAft>
            </a:pPr>
            <a:r>
              <a:rPr lang="en-US" sz="2400">
                <a:solidFill>
                  <a:srgbClr val="800000"/>
                </a:solidFill>
              </a:rPr>
              <a:t>	The paths are most appropriate for the use in a mechanism with a motor, since it transmits a continuous and progressive movement.</a:t>
            </a:r>
          </a:p>
          <a:p>
            <a:pPr marL="280988" indent="-280988" algn="just">
              <a:spcAft>
                <a:spcPts val="800"/>
              </a:spcAft>
            </a:pPr>
            <a:r>
              <a:rPr lang="en-US" sz="2400">
                <a:solidFill>
                  <a:srgbClr val="800000"/>
                </a:solidFill>
              </a:rPr>
              <a:t>	However, it is essential to find a suitable mechanism to replicate this trajectory with a driven motor only:</a:t>
            </a:r>
          </a:p>
          <a:p>
            <a:pPr marL="811213" lvl="2" indent="-280988" algn="just">
              <a:spcAft>
                <a:spcPts val="800"/>
              </a:spcAft>
              <a:buFont typeface="Arial" charset="0"/>
              <a:buChar char="►"/>
            </a:pPr>
            <a:r>
              <a:rPr lang="en-US">
                <a:solidFill>
                  <a:srgbClr val="800000"/>
                </a:solidFill>
              </a:rPr>
              <a:t>it is fundamental to stop the mechanism in a specific point to allow the patient’s feeding.</a:t>
            </a:r>
          </a:p>
          <a:p>
            <a:pPr marL="811213" lvl="2" indent="-280988" algn="just">
              <a:spcAft>
                <a:spcPts val="800"/>
              </a:spcAft>
              <a:buFont typeface="Arial" charset="0"/>
              <a:buChar char="►"/>
            </a:pPr>
            <a:r>
              <a:rPr lang="en-US">
                <a:solidFill>
                  <a:srgbClr val="800000"/>
                </a:solidFill>
              </a:rPr>
              <a:t>it is also desirable that the described trajectory is cyclical and that it should incorporate the individual’s mouth in one of the trajectory points.</a:t>
            </a:r>
          </a:p>
          <a:p>
            <a:pPr marL="280988" indent="-280988" algn="just">
              <a:spcAft>
                <a:spcPts val="800"/>
              </a:spcAft>
            </a:pPr>
            <a:r>
              <a:rPr lang="en-US" sz="2400">
                <a:solidFill>
                  <a:srgbClr val="800000"/>
                </a:solidFill>
              </a:rPr>
              <a:t>	For that it was necessary to </a:t>
            </a:r>
            <a:r>
              <a:rPr lang="en-US" sz="2400" b="1">
                <a:solidFill>
                  <a:srgbClr val="800000"/>
                </a:solidFill>
              </a:rPr>
              <a:t>select the most appropriate mechanism</a:t>
            </a:r>
            <a:r>
              <a:rPr lang="en-US" sz="2400">
                <a:solidFill>
                  <a:srgbClr val="800000"/>
                </a:solidFill>
              </a:rPr>
              <a:t> to accomplish these requirements.</a:t>
            </a:r>
            <a:endParaRPr lang="en-US">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GB" sz="3600" b="1" smtClean="0">
                <a:solidFill>
                  <a:srgbClr val="666666"/>
                </a:solidFill>
                <a:latin typeface="Arial" charset="0"/>
              </a:rPr>
              <a:t>About us…</a:t>
            </a:r>
          </a:p>
        </p:txBody>
      </p:sp>
      <p:sp>
        <p:nvSpPr>
          <p:cNvPr id="7" name="Text Box 6"/>
          <p:cNvSpPr txBox="1">
            <a:spLocks noChangeArrowheads="1"/>
          </p:cNvSpPr>
          <p:nvPr/>
        </p:nvSpPr>
        <p:spPr bwMode="auto">
          <a:xfrm>
            <a:off x="979488" y="1458913"/>
            <a:ext cx="1747837" cy="369887"/>
          </a:xfrm>
          <a:prstGeom prst="rect">
            <a:avLst/>
          </a:prstGeom>
          <a:noFill/>
          <a:ln w="9525">
            <a:noFill/>
            <a:miter lim="800000"/>
            <a:headEnd/>
            <a:tailEnd/>
          </a:ln>
          <a:effectLst/>
        </p:spPr>
        <p:txBody>
          <a:bodyPr wrap="none">
            <a:spAutoFit/>
          </a:bodyPr>
          <a:lstStyle/>
          <a:p>
            <a:pPr eaLnBrk="0" hangingPunct="0">
              <a:defRPr/>
            </a:pPr>
            <a:r>
              <a:rPr lang="en-GB" dirty="0">
                <a:solidFill>
                  <a:srgbClr val="800000"/>
                </a:solidFill>
                <a:latin typeface="+mn-lt"/>
              </a:rPr>
              <a:t>Where are we?</a:t>
            </a:r>
            <a:endParaRPr lang="en-GB" dirty="0">
              <a:solidFill>
                <a:srgbClr val="800000"/>
              </a:solidFill>
              <a:latin typeface="+mn-lt"/>
            </a:endParaRPr>
          </a:p>
        </p:txBody>
      </p:sp>
      <p:sp>
        <p:nvSpPr>
          <p:cNvPr id="10" name="Text Box 12"/>
          <p:cNvSpPr txBox="1">
            <a:spLocks noChangeArrowheads="1"/>
          </p:cNvSpPr>
          <p:nvPr/>
        </p:nvSpPr>
        <p:spPr bwMode="auto">
          <a:xfrm>
            <a:off x="7007225" y="4151313"/>
            <a:ext cx="1749425" cy="646112"/>
          </a:xfrm>
          <a:prstGeom prst="rect">
            <a:avLst/>
          </a:prstGeom>
          <a:noFill/>
          <a:ln w="9525" algn="ctr">
            <a:noFill/>
            <a:miter lim="800000"/>
            <a:headEnd/>
            <a:tailEnd/>
          </a:ln>
          <a:effectLst/>
        </p:spPr>
        <p:txBody>
          <a:bodyPr wrap="none">
            <a:spAutoFit/>
          </a:bodyPr>
          <a:lstStyle/>
          <a:p>
            <a:pPr algn="ctr" eaLnBrk="0" hangingPunct="0">
              <a:defRPr/>
            </a:pPr>
            <a:r>
              <a:rPr lang="en-GB" b="1" dirty="0">
                <a:solidFill>
                  <a:srgbClr val="800000"/>
                </a:solidFill>
                <a:latin typeface="+mn-lt"/>
              </a:rPr>
              <a:t>Biomechanics</a:t>
            </a:r>
          </a:p>
          <a:p>
            <a:pPr algn="ctr" eaLnBrk="0" hangingPunct="0">
              <a:defRPr/>
            </a:pPr>
            <a:r>
              <a:rPr lang="en-GB" b="1" dirty="0">
                <a:solidFill>
                  <a:srgbClr val="800000"/>
                </a:solidFill>
                <a:latin typeface="+mn-lt"/>
              </a:rPr>
              <a:t>Group:</a:t>
            </a:r>
            <a:endParaRPr lang="en-GB" b="1" dirty="0">
              <a:solidFill>
                <a:srgbClr val="800000"/>
              </a:solidFill>
              <a:latin typeface="+mn-lt"/>
            </a:endParaRPr>
          </a:p>
        </p:txBody>
      </p:sp>
      <p:grpSp>
        <p:nvGrpSpPr>
          <p:cNvPr id="17" name="Grupo 16"/>
          <p:cNvGrpSpPr/>
          <p:nvPr/>
        </p:nvGrpSpPr>
        <p:grpSpPr>
          <a:xfrm>
            <a:off x="241364" y="1826121"/>
            <a:ext cx="3224213" cy="2466975"/>
            <a:chOff x="107504" y="1898129"/>
            <a:chExt cx="3224213" cy="2466975"/>
          </a:xfrm>
          <a:effectLst>
            <a:outerShdw blurRad="50800" dist="38100" dir="2700000" algn="tl" rotWithShape="0">
              <a:prstClr val="black">
                <a:alpha val="40000"/>
              </a:prstClr>
            </a:outerShdw>
          </a:effectLst>
        </p:grpSpPr>
        <p:pic>
          <p:nvPicPr>
            <p:cNvPr id="4" name="Picture 2" descr="IberiaRailsHi"/>
            <p:cNvPicPr>
              <a:picLocks noChangeAspect="1" noChangeArrowheads="1"/>
            </p:cNvPicPr>
            <p:nvPr/>
          </p:nvPicPr>
          <p:blipFill>
            <a:blip r:embed="rId3" cstate="print"/>
            <a:srcRect/>
            <a:stretch>
              <a:fillRect/>
            </a:stretch>
          </p:blipFill>
          <p:spPr bwMode="auto">
            <a:xfrm>
              <a:off x="107504" y="1898129"/>
              <a:ext cx="3224213" cy="2466975"/>
            </a:xfrm>
            <a:prstGeom prst="rect">
              <a:avLst/>
            </a:prstGeom>
            <a:noFill/>
            <a:ln>
              <a:miter lim="800000"/>
              <a:headEnd/>
              <a:tailEnd/>
            </a:ln>
          </p:spPr>
        </p:pic>
        <p:sp>
          <p:nvSpPr>
            <p:cNvPr id="12" name="AutoShape 11"/>
            <p:cNvSpPr>
              <a:spLocks noChangeArrowheads="1"/>
            </p:cNvSpPr>
            <p:nvPr/>
          </p:nvSpPr>
          <p:spPr bwMode="auto">
            <a:xfrm rot="19800000">
              <a:off x="222305" y="2078872"/>
              <a:ext cx="419100" cy="571500"/>
            </a:xfrm>
            <a:prstGeom prst="downArrow">
              <a:avLst>
                <a:gd name="adj1" fmla="val 50000"/>
                <a:gd name="adj2" fmla="val 34091"/>
              </a:avLst>
            </a:prstGeom>
            <a:solidFill>
              <a:srgbClr val="FF0000"/>
            </a:solidFill>
            <a:ln w="9525" algn="ctr">
              <a:solidFill>
                <a:schemeClr val="tx1"/>
              </a:solidFill>
              <a:miter lim="800000"/>
              <a:headEnd/>
              <a:tailEnd/>
            </a:ln>
            <a:effectLst/>
          </p:spPr>
          <p:txBody>
            <a:bodyPr wrap="none" anchor="ctr"/>
            <a:lstStyle/>
            <a:p>
              <a:pPr>
                <a:defRPr/>
              </a:pPr>
              <a:endParaRPr lang="pt-PT"/>
            </a:p>
          </p:txBody>
        </p:sp>
      </p:grpSp>
      <p:pic>
        <p:nvPicPr>
          <p:cNvPr id="13" name="Picture 9" descr="C:\DEM2000\ORIGINAIS\04.jpg"/>
          <p:cNvPicPr>
            <a:picLocks noChangeAspect="1" noChangeArrowheads="1"/>
          </p:cNvPicPr>
          <p:nvPr/>
        </p:nvPicPr>
        <p:blipFill>
          <a:blip r:embed="rId4"/>
          <a:srcRect/>
          <a:stretch>
            <a:fillRect/>
          </a:stretch>
        </p:blipFill>
        <p:spPr bwMode="auto">
          <a:xfrm>
            <a:off x="3778250" y="1828800"/>
            <a:ext cx="1946275" cy="1530350"/>
          </a:xfrm>
          <a:prstGeom prst="rect">
            <a:avLst/>
          </a:prstGeom>
          <a:noFill/>
          <a:effectLst>
            <a:outerShdw blurRad="50800" dist="38100" dir="2700000" algn="tl" rotWithShape="0">
              <a:prstClr val="black">
                <a:alpha val="40000"/>
              </a:prstClr>
            </a:outerShdw>
          </a:effectLst>
        </p:spPr>
      </p:pic>
      <p:pic>
        <p:nvPicPr>
          <p:cNvPr id="14" name="Picture 1031" descr="logo">
            <a:hlinkClick r:id="rId5"/>
          </p:cNvPr>
          <p:cNvPicPr>
            <a:picLocks noChangeAspect="1" noChangeArrowheads="1"/>
          </p:cNvPicPr>
          <p:nvPr/>
        </p:nvPicPr>
        <p:blipFill>
          <a:blip r:embed="rId6"/>
          <a:srcRect/>
          <a:stretch>
            <a:fillRect/>
          </a:stretch>
        </p:blipFill>
        <p:spPr bwMode="auto">
          <a:xfrm>
            <a:off x="6218238" y="1828800"/>
            <a:ext cx="2173287" cy="17145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5" name="Text Box 6"/>
          <p:cNvSpPr txBox="1">
            <a:spLocks noChangeArrowheads="1"/>
          </p:cNvSpPr>
          <p:nvPr/>
        </p:nvSpPr>
        <p:spPr bwMode="auto">
          <a:xfrm>
            <a:off x="4094163" y="1458913"/>
            <a:ext cx="1314450" cy="369887"/>
          </a:xfrm>
          <a:prstGeom prst="rect">
            <a:avLst/>
          </a:prstGeom>
          <a:noFill/>
          <a:ln w="9525">
            <a:noFill/>
            <a:miter lim="800000"/>
            <a:headEnd/>
            <a:tailEnd/>
          </a:ln>
          <a:effectLst/>
        </p:spPr>
        <p:txBody>
          <a:bodyPr wrap="none">
            <a:spAutoFit/>
          </a:bodyPr>
          <a:lstStyle/>
          <a:p>
            <a:pPr eaLnBrk="0" hangingPunct="0">
              <a:defRPr/>
            </a:pPr>
            <a:r>
              <a:rPr lang="en-GB" dirty="0">
                <a:solidFill>
                  <a:srgbClr val="800000"/>
                </a:solidFill>
                <a:latin typeface="+mn-lt"/>
              </a:rPr>
              <a:t>Guimarães</a:t>
            </a:r>
            <a:endParaRPr lang="en-GB" dirty="0">
              <a:solidFill>
                <a:srgbClr val="800000"/>
              </a:solidFill>
              <a:latin typeface="+mn-lt"/>
            </a:endParaRPr>
          </a:p>
        </p:txBody>
      </p:sp>
      <p:sp>
        <p:nvSpPr>
          <p:cNvPr id="16" name="Text Box 6"/>
          <p:cNvSpPr txBox="1">
            <a:spLocks noChangeArrowheads="1"/>
          </p:cNvSpPr>
          <p:nvPr/>
        </p:nvSpPr>
        <p:spPr bwMode="auto">
          <a:xfrm>
            <a:off x="5789613" y="1458913"/>
            <a:ext cx="3030537" cy="369887"/>
          </a:xfrm>
          <a:prstGeom prst="rect">
            <a:avLst/>
          </a:prstGeom>
          <a:noFill/>
          <a:ln w="9525">
            <a:noFill/>
            <a:miter lim="800000"/>
            <a:headEnd/>
            <a:tailEnd/>
          </a:ln>
          <a:effectLst/>
        </p:spPr>
        <p:txBody>
          <a:bodyPr wrap="none">
            <a:spAutoFit/>
          </a:bodyPr>
          <a:lstStyle/>
          <a:p>
            <a:pPr eaLnBrk="0" hangingPunct="0">
              <a:defRPr/>
            </a:pPr>
            <a:r>
              <a:rPr lang="en-GB" dirty="0">
                <a:solidFill>
                  <a:srgbClr val="800000"/>
                </a:solidFill>
                <a:latin typeface="+mn-lt"/>
              </a:rPr>
              <a:t>European Capital of Culture</a:t>
            </a:r>
            <a:endParaRPr lang="en-GB" dirty="0">
              <a:solidFill>
                <a:srgbClr val="800000"/>
              </a:solidFill>
              <a:latin typeface="+mn-lt"/>
            </a:endParaRPr>
          </a:p>
        </p:txBody>
      </p:sp>
      <p:pic>
        <p:nvPicPr>
          <p:cNvPr id="5" name="Picture 3" descr="Uni Minho-Azurem2"/>
          <p:cNvPicPr>
            <a:picLocks noChangeAspect="1" noChangeArrowheads="1"/>
          </p:cNvPicPr>
          <p:nvPr/>
        </p:nvPicPr>
        <p:blipFill>
          <a:blip r:embed="rId7"/>
          <a:srcRect/>
          <a:stretch>
            <a:fillRect/>
          </a:stretch>
        </p:blipFill>
        <p:spPr bwMode="auto">
          <a:xfrm>
            <a:off x="2343150" y="3635375"/>
            <a:ext cx="4273550" cy="3038475"/>
          </a:xfrm>
          <a:prstGeom prst="rect">
            <a:avLst/>
          </a:prstGeom>
          <a:noFill/>
          <a:ln>
            <a:miter lim="800000"/>
            <a:headEnd/>
            <a:tailEnd/>
          </a:ln>
          <a:effectLst>
            <a:outerShdw blurRad="50800" dist="38100" dir="2700000" algn="tl" rotWithShape="0">
              <a:prstClr val="black">
                <a:alpha val="40000"/>
              </a:prstClr>
            </a:outerShdw>
          </a:effectLst>
        </p:spPr>
      </p:pic>
      <p:sp>
        <p:nvSpPr>
          <p:cNvPr id="8" name="Text Box 7"/>
          <p:cNvSpPr txBox="1">
            <a:spLocks noChangeArrowheads="1"/>
          </p:cNvSpPr>
          <p:nvPr/>
        </p:nvSpPr>
        <p:spPr bwMode="auto">
          <a:xfrm>
            <a:off x="0" y="5749925"/>
            <a:ext cx="2343150" cy="923925"/>
          </a:xfrm>
          <a:prstGeom prst="rect">
            <a:avLst/>
          </a:prstGeom>
          <a:noFill/>
          <a:ln w="9525">
            <a:noFill/>
            <a:miter lim="800000"/>
            <a:headEnd/>
            <a:tailEnd/>
          </a:ln>
          <a:effectLst/>
        </p:spPr>
        <p:txBody>
          <a:bodyPr>
            <a:spAutoFit/>
          </a:bodyPr>
          <a:lstStyle/>
          <a:p>
            <a:pPr algn="r" eaLnBrk="0" hangingPunct="0">
              <a:defRPr/>
            </a:pPr>
            <a:r>
              <a:rPr lang="en-GB" dirty="0">
                <a:solidFill>
                  <a:srgbClr val="800000"/>
                </a:solidFill>
                <a:latin typeface="+mn-lt"/>
              </a:rPr>
              <a:t>The</a:t>
            </a:r>
          </a:p>
          <a:p>
            <a:pPr algn="r" eaLnBrk="0" hangingPunct="0">
              <a:defRPr/>
            </a:pPr>
            <a:r>
              <a:rPr lang="en-GB" b="1" dirty="0">
                <a:solidFill>
                  <a:srgbClr val="800000"/>
                </a:solidFill>
                <a:latin typeface="+mn-lt"/>
              </a:rPr>
              <a:t>University of Minho</a:t>
            </a:r>
          </a:p>
          <a:p>
            <a:pPr algn="r" eaLnBrk="0" hangingPunct="0">
              <a:defRPr/>
            </a:pPr>
            <a:r>
              <a:rPr lang="en-GB" dirty="0">
                <a:solidFill>
                  <a:srgbClr val="800000"/>
                </a:solidFill>
                <a:latin typeface="+mn-lt"/>
              </a:rPr>
              <a:t>in Guimarães</a:t>
            </a:r>
            <a:endParaRPr lang="en-GB" dirty="0">
              <a:solidFill>
                <a:srgbClr val="800000"/>
              </a:solidFill>
              <a:latin typeface="+mn-lt"/>
            </a:endParaRPr>
          </a:p>
        </p:txBody>
      </p:sp>
      <p:pic>
        <p:nvPicPr>
          <p:cNvPr id="10251" name="Picture 1"/>
          <p:cNvPicPr>
            <a:picLocks noChangeAspect="1" noChangeArrowheads="1"/>
          </p:cNvPicPr>
          <p:nvPr/>
        </p:nvPicPr>
        <p:blipFill>
          <a:blip r:embed="rId8"/>
          <a:srcRect/>
          <a:stretch>
            <a:fillRect/>
          </a:stretch>
        </p:blipFill>
        <p:spPr bwMode="auto">
          <a:xfrm>
            <a:off x="6975475" y="4829175"/>
            <a:ext cx="1812925" cy="1590675"/>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48130" name="Text Box 1028"/>
          <p:cNvSpPr txBox="1">
            <a:spLocks noChangeArrowheads="1"/>
          </p:cNvSpPr>
          <p:nvPr/>
        </p:nvSpPr>
        <p:spPr bwMode="auto">
          <a:xfrm>
            <a:off x="669925" y="1643063"/>
            <a:ext cx="8321675" cy="1671637"/>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Mechanisms</a:t>
            </a:r>
          </a:p>
          <a:p>
            <a:pPr marL="280988" indent="-280988" algn="just">
              <a:spcAft>
                <a:spcPts val="800"/>
              </a:spcAft>
            </a:pPr>
            <a:r>
              <a:rPr lang="en-US" sz="2400">
                <a:solidFill>
                  <a:srgbClr val="800000"/>
                </a:solidFill>
              </a:rPr>
              <a:t>	A </a:t>
            </a:r>
            <a:r>
              <a:rPr lang="en-US" sz="2400" b="1">
                <a:solidFill>
                  <a:srgbClr val="800000"/>
                </a:solidFill>
              </a:rPr>
              <a:t>Watt mechanism </a:t>
            </a:r>
            <a:r>
              <a:rPr lang="en-US" sz="2400">
                <a:solidFill>
                  <a:srgbClr val="800000"/>
                </a:solidFill>
              </a:rPr>
              <a:t>was considered first: a four-bar linkage that returns a trajectory in form of “8”, which could satisfy the initially imposed conditions!</a:t>
            </a:r>
          </a:p>
        </p:txBody>
      </p:sp>
      <p:pic>
        <p:nvPicPr>
          <p:cNvPr id="48131" name="Picture 2"/>
          <p:cNvPicPr>
            <a:picLocks noChangeAspect="1" noChangeArrowheads="1"/>
          </p:cNvPicPr>
          <p:nvPr/>
        </p:nvPicPr>
        <p:blipFill>
          <a:blip r:embed="rId3"/>
          <a:srcRect l="763" t="3226" r="41542" b="3906"/>
          <a:stretch>
            <a:fillRect/>
          </a:stretch>
        </p:blipFill>
        <p:spPr bwMode="auto">
          <a:xfrm>
            <a:off x="6032500" y="3429000"/>
            <a:ext cx="2959100" cy="2303463"/>
          </a:xfrm>
          <a:prstGeom prst="rect">
            <a:avLst/>
          </a:prstGeom>
          <a:noFill/>
          <a:ln w="9525">
            <a:noFill/>
            <a:miter lim="800000"/>
            <a:headEnd/>
            <a:tailEnd/>
          </a:ln>
        </p:spPr>
      </p:pic>
      <p:sp>
        <p:nvSpPr>
          <p:cNvPr id="5" name="Rectângulo 4"/>
          <p:cNvSpPr/>
          <p:nvPr/>
        </p:nvSpPr>
        <p:spPr>
          <a:xfrm>
            <a:off x="669925" y="3429000"/>
            <a:ext cx="5197475" cy="2862263"/>
          </a:xfrm>
          <a:prstGeom prst="rect">
            <a:avLst/>
          </a:prstGeom>
        </p:spPr>
        <p:txBody>
          <a:bodyPr>
            <a:spAutoFit/>
          </a:bodyPr>
          <a:lstStyle/>
          <a:p>
            <a:pPr marL="269875" algn="just">
              <a:defRPr/>
            </a:pPr>
            <a:r>
              <a:rPr lang="en-US" dirty="0">
                <a:solidFill>
                  <a:srgbClr val="800000"/>
                </a:solidFill>
              </a:rPr>
              <a:t>This mechanism presents however two problems:</a:t>
            </a:r>
          </a:p>
          <a:p>
            <a:pPr marL="717550" indent="-166688" algn="just">
              <a:buFont typeface="+mj-lt"/>
              <a:buAutoNum type="arabicParenR"/>
              <a:defRPr/>
            </a:pPr>
            <a:r>
              <a:rPr lang="en-US" sz="1200" dirty="0">
                <a:solidFill>
                  <a:srgbClr val="800000"/>
                </a:solidFill>
              </a:rPr>
              <a:t>the point that describes the intended trajectory it is the medium point of the central bar (coupler link), which represents a physical obstruction for placing the spoon;</a:t>
            </a:r>
          </a:p>
          <a:p>
            <a:pPr marL="717550" indent="-166688" algn="just">
              <a:buFont typeface="+mj-lt"/>
              <a:buAutoNum type="arabicParenR"/>
              <a:defRPr/>
            </a:pPr>
            <a:r>
              <a:rPr lang="en-US" sz="1200" dirty="0">
                <a:solidFill>
                  <a:srgbClr val="800000"/>
                </a:solidFill>
              </a:rPr>
              <a:t>this mechanism is driven by a bar with an alternate motion (input link), which requires the change of the rotation of the motor.</a:t>
            </a:r>
          </a:p>
          <a:p>
            <a:pPr marL="269875" algn="just">
              <a:defRPr/>
            </a:pPr>
            <a:endParaRPr lang="en-US" sz="1200" dirty="0">
              <a:solidFill>
                <a:srgbClr val="800000"/>
              </a:solidFill>
            </a:endParaRPr>
          </a:p>
          <a:p>
            <a:pPr marL="269875" algn="just">
              <a:defRPr/>
            </a:pPr>
            <a:r>
              <a:rPr lang="en-US" dirty="0">
                <a:solidFill>
                  <a:srgbClr val="800000"/>
                </a:solidFill>
              </a:rPr>
              <a:t>It is also the difficulty to maintain the horizontal position of the spoon during the whole trajectory.</a:t>
            </a:r>
            <a:endParaRPr lang="pt-PT" dirty="0">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50178" name="Text Box 1028"/>
          <p:cNvSpPr txBox="1">
            <a:spLocks noChangeArrowheads="1"/>
          </p:cNvSpPr>
          <p:nvPr/>
        </p:nvSpPr>
        <p:spPr bwMode="auto">
          <a:xfrm>
            <a:off x="669925" y="1643063"/>
            <a:ext cx="8321675" cy="1671637"/>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Mechanisms</a:t>
            </a:r>
          </a:p>
          <a:p>
            <a:pPr marL="280988" indent="-280988" algn="just">
              <a:spcAft>
                <a:spcPts val="800"/>
              </a:spcAft>
            </a:pPr>
            <a:r>
              <a:rPr lang="en-US" sz="2400">
                <a:solidFill>
                  <a:srgbClr val="800000"/>
                </a:solidFill>
              </a:rPr>
              <a:t>	The </a:t>
            </a:r>
            <a:r>
              <a:rPr lang="en-US" sz="2400" b="1">
                <a:solidFill>
                  <a:srgbClr val="800000"/>
                </a:solidFill>
              </a:rPr>
              <a:t>Chebyshev mechanism </a:t>
            </a:r>
            <a:r>
              <a:rPr lang="en-US" sz="2400">
                <a:solidFill>
                  <a:srgbClr val="800000"/>
                </a:solidFill>
              </a:rPr>
              <a:t>was also studied. It returns a “half moon” trajectory that is much easier to maintain the horizontality required for the spoon.</a:t>
            </a:r>
          </a:p>
        </p:txBody>
      </p:sp>
      <p:sp>
        <p:nvSpPr>
          <p:cNvPr id="50179" name="Rectângulo 5"/>
          <p:cNvSpPr>
            <a:spLocks noChangeArrowheads="1"/>
          </p:cNvSpPr>
          <p:nvPr/>
        </p:nvSpPr>
        <p:spPr bwMode="auto">
          <a:xfrm>
            <a:off x="669925" y="3429000"/>
            <a:ext cx="4572000" cy="1754188"/>
          </a:xfrm>
          <a:prstGeom prst="rect">
            <a:avLst/>
          </a:prstGeom>
          <a:noFill/>
          <a:ln w="9525">
            <a:noFill/>
            <a:miter lim="800000"/>
            <a:headEnd/>
            <a:tailEnd/>
          </a:ln>
        </p:spPr>
        <p:txBody>
          <a:bodyPr>
            <a:spAutoFit/>
          </a:bodyPr>
          <a:lstStyle/>
          <a:p>
            <a:pPr marL="269875" algn="just"/>
            <a:r>
              <a:rPr lang="en-US">
                <a:solidFill>
                  <a:srgbClr val="800000"/>
                </a:solidFill>
              </a:rPr>
              <a:t>However, this mechanism presents the same problems as the previous one, because the point that describes the trajectory is the medium point of the central bar (coupler link), also requiring an alternate driving motor.</a:t>
            </a:r>
            <a:endParaRPr lang="pt-PT"/>
          </a:p>
        </p:txBody>
      </p:sp>
      <p:pic>
        <p:nvPicPr>
          <p:cNvPr id="50180" name="Picture 2"/>
          <p:cNvPicPr>
            <a:picLocks noChangeAspect="1" noChangeArrowheads="1"/>
          </p:cNvPicPr>
          <p:nvPr/>
        </p:nvPicPr>
        <p:blipFill>
          <a:blip r:embed="rId3"/>
          <a:srcRect l="64041" t="1315" r="702" b="1953"/>
          <a:stretch>
            <a:fillRect/>
          </a:stretch>
        </p:blipFill>
        <p:spPr bwMode="auto">
          <a:xfrm>
            <a:off x="6403975" y="3429000"/>
            <a:ext cx="1984375" cy="2633663"/>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52226" name="Text Box 1028"/>
          <p:cNvSpPr txBox="1">
            <a:spLocks noChangeArrowheads="1"/>
          </p:cNvSpPr>
          <p:nvPr/>
        </p:nvSpPr>
        <p:spPr bwMode="auto">
          <a:xfrm>
            <a:off x="669925" y="1643063"/>
            <a:ext cx="8321675" cy="2041525"/>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Mechanisms</a:t>
            </a:r>
          </a:p>
          <a:p>
            <a:pPr marL="280988" indent="-280988" algn="just">
              <a:spcAft>
                <a:spcPts val="800"/>
              </a:spcAft>
            </a:pPr>
            <a:r>
              <a:rPr lang="en-US" sz="2400">
                <a:solidFill>
                  <a:srgbClr val="800000"/>
                </a:solidFill>
              </a:rPr>
              <a:t>	The </a:t>
            </a:r>
            <a:r>
              <a:rPr lang="en-US" sz="2400" b="1">
                <a:solidFill>
                  <a:srgbClr val="800000"/>
                </a:solidFill>
              </a:rPr>
              <a:t>Hoekens mechanism </a:t>
            </a:r>
            <a:r>
              <a:rPr lang="en-US" sz="2400">
                <a:solidFill>
                  <a:srgbClr val="800000"/>
                </a:solidFill>
              </a:rPr>
              <a:t>(a variation of the Chebyshev mechanism) was also analyzed with the advantage of having the trajectory defined by the end of one bar (point P1). </a:t>
            </a:r>
          </a:p>
        </p:txBody>
      </p:sp>
      <p:sp>
        <p:nvSpPr>
          <p:cNvPr id="52227" name="Rectângulo 6"/>
          <p:cNvSpPr>
            <a:spLocks noChangeArrowheads="1"/>
          </p:cNvSpPr>
          <p:nvPr/>
        </p:nvSpPr>
        <p:spPr bwMode="auto">
          <a:xfrm>
            <a:off x="669925" y="3789363"/>
            <a:ext cx="4572000" cy="2030412"/>
          </a:xfrm>
          <a:prstGeom prst="rect">
            <a:avLst/>
          </a:prstGeom>
          <a:noFill/>
          <a:ln w="9525">
            <a:noFill/>
            <a:miter lim="800000"/>
            <a:headEnd/>
            <a:tailEnd/>
          </a:ln>
        </p:spPr>
        <p:txBody>
          <a:bodyPr>
            <a:spAutoFit/>
          </a:bodyPr>
          <a:lstStyle/>
          <a:p>
            <a:pPr marL="280988" indent="-280988" algn="just">
              <a:spcAft>
                <a:spcPts val="800"/>
              </a:spcAft>
            </a:pPr>
            <a:r>
              <a:rPr lang="en-US">
                <a:solidFill>
                  <a:srgbClr val="800000"/>
                </a:solidFill>
              </a:rPr>
              <a:t>	With this mechanism it is possible to fulfill the two main system requirements: to perform the trajectory with the intended end point, while the mechanism is driven in only one rotation direction, since the driven bar carries out a motion of 360°.</a:t>
            </a:r>
          </a:p>
        </p:txBody>
      </p:sp>
      <p:pic>
        <p:nvPicPr>
          <p:cNvPr id="52228" name="Picture 2"/>
          <p:cNvPicPr>
            <a:picLocks noChangeAspect="1" noChangeArrowheads="1"/>
          </p:cNvPicPr>
          <p:nvPr/>
        </p:nvPicPr>
        <p:blipFill>
          <a:blip r:embed="rId3"/>
          <a:srcRect l="1585" t="397" r="68829" b="9074"/>
          <a:stretch>
            <a:fillRect/>
          </a:stretch>
        </p:blipFill>
        <p:spPr bwMode="auto">
          <a:xfrm>
            <a:off x="6227763" y="3684588"/>
            <a:ext cx="1938337" cy="2455862"/>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54274" name="Text Box 1028"/>
          <p:cNvSpPr txBox="1">
            <a:spLocks noChangeArrowheads="1"/>
          </p:cNvSpPr>
          <p:nvPr/>
        </p:nvSpPr>
        <p:spPr bwMode="auto">
          <a:xfrm>
            <a:off x="669925" y="1643063"/>
            <a:ext cx="8321675" cy="1303337"/>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Mechanisms</a:t>
            </a:r>
          </a:p>
          <a:p>
            <a:pPr marL="280988" indent="-280988" algn="just">
              <a:spcAft>
                <a:spcPts val="800"/>
              </a:spcAft>
            </a:pPr>
            <a:r>
              <a:rPr lang="en-US" sz="2400">
                <a:solidFill>
                  <a:srgbClr val="800000"/>
                </a:solidFill>
              </a:rPr>
              <a:t>	The four bar linkage finally selected was the </a:t>
            </a:r>
            <a:r>
              <a:rPr lang="en-US" sz="2400" b="1">
                <a:solidFill>
                  <a:srgbClr val="800000"/>
                </a:solidFill>
              </a:rPr>
              <a:t>Burmester mechanism</a:t>
            </a:r>
            <a:r>
              <a:rPr lang="en-US" sz="2400">
                <a:solidFill>
                  <a:srgbClr val="800000"/>
                </a:solidFill>
              </a:rPr>
              <a:t>, which is similar to the Hoekens mechanism.</a:t>
            </a:r>
          </a:p>
        </p:txBody>
      </p:sp>
      <p:sp>
        <p:nvSpPr>
          <p:cNvPr id="54275" name="Rectângulo 5"/>
          <p:cNvSpPr>
            <a:spLocks noChangeArrowheads="1"/>
          </p:cNvSpPr>
          <p:nvPr/>
        </p:nvSpPr>
        <p:spPr bwMode="auto">
          <a:xfrm>
            <a:off x="669925" y="3284538"/>
            <a:ext cx="4572000" cy="1754187"/>
          </a:xfrm>
          <a:prstGeom prst="rect">
            <a:avLst/>
          </a:prstGeom>
          <a:noFill/>
          <a:ln w="9525">
            <a:noFill/>
            <a:miter lim="800000"/>
            <a:headEnd/>
            <a:tailEnd/>
          </a:ln>
        </p:spPr>
        <p:txBody>
          <a:bodyPr>
            <a:spAutoFit/>
          </a:bodyPr>
          <a:lstStyle/>
          <a:p>
            <a:pPr marL="280988" indent="-280988" algn="just">
              <a:spcAft>
                <a:spcPts val="800"/>
              </a:spcAft>
            </a:pPr>
            <a:r>
              <a:rPr lang="en-US">
                <a:solidFill>
                  <a:srgbClr val="800000"/>
                </a:solidFill>
              </a:rPr>
              <a:t>	The orientation of the fixed body in this mechanism relatively to the obtained trajectory is different and, due to this reason, it was considered </a:t>
            </a:r>
            <a:r>
              <a:rPr lang="en-US" b="1">
                <a:solidFill>
                  <a:srgbClr val="800000"/>
                </a:solidFill>
              </a:rPr>
              <a:t>more appropriate to the aid feeding system to be developed</a:t>
            </a:r>
            <a:r>
              <a:rPr lang="en-US">
                <a:solidFill>
                  <a:srgbClr val="800000"/>
                </a:solidFill>
              </a:rPr>
              <a:t>.</a:t>
            </a:r>
          </a:p>
        </p:txBody>
      </p:sp>
      <p:pic>
        <p:nvPicPr>
          <p:cNvPr id="54276" name="Picture 2"/>
          <p:cNvPicPr>
            <a:picLocks noChangeAspect="1" noChangeArrowheads="1"/>
          </p:cNvPicPr>
          <p:nvPr/>
        </p:nvPicPr>
        <p:blipFill>
          <a:blip r:embed="rId3"/>
          <a:srcRect l="35316" t="1509" r="19893" b="15331"/>
          <a:stretch>
            <a:fillRect/>
          </a:stretch>
        </p:blipFill>
        <p:spPr bwMode="auto">
          <a:xfrm>
            <a:off x="5580063" y="3284538"/>
            <a:ext cx="2952750" cy="2271712"/>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56322" name="Text Box 1028"/>
          <p:cNvSpPr txBox="1">
            <a:spLocks noChangeArrowheads="1"/>
          </p:cNvSpPr>
          <p:nvPr/>
        </p:nvSpPr>
        <p:spPr bwMode="auto">
          <a:xfrm>
            <a:off x="669925" y="1643063"/>
            <a:ext cx="8321675" cy="1671637"/>
          </a:xfrm>
          <a:prstGeom prst="rect">
            <a:avLst/>
          </a:prstGeom>
          <a:noFill/>
          <a:ln w="9525">
            <a:noFill/>
            <a:miter lim="800000"/>
            <a:headEnd/>
            <a:tailEnd/>
          </a:ln>
        </p:spPr>
        <p:txBody>
          <a:bodyPr>
            <a:spAutoFit/>
          </a:bodyPr>
          <a:lstStyle/>
          <a:p>
            <a:pPr marL="280988" indent="-280988" algn="just">
              <a:spcAft>
                <a:spcPts val="800"/>
              </a:spcAft>
              <a:buFontTx/>
              <a:buChar char="•"/>
            </a:pPr>
            <a:r>
              <a:rPr lang="en-GB" sz="2400" b="1">
                <a:solidFill>
                  <a:srgbClr val="800000"/>
                </a:solidFill>
              </a:rPr>
              <a:t>3D conceptual design and animations</a:t>
            </a:r>
          </a:p>
          <a:p>
            <a:pPr marL="280988" indent="-280988" algn="just">
              <a:spcAft>
                <a:spcPts val="800"/>
              </a:spcAft>
            </a:pPr>
            <a:r>
              <a:rPr lang="en-GB" sz="2400">
                <a:solidFill>
                  <a:srgbClr val="800000"/>
                </a:solidFill>
              </a:rPr>
              <a:t>	</a:t>
            </a:r>
            <a:r>
              <a:rPr lang="en-US" sz="2400">
                <a:solidFill>
                  <a:srgbClr val="800000"/>
                </a:solidFill>
              </a:rPr>
              <a:t>After the selection of the mechanism that best fits the intended trajectory, a 3D CAD model was built to enable its analysis.</a:t>
            </a:r>
            <a:endParaRPr lang="en-GB" sz="2400">
              <a:solidFill>
                <a:srgbClr val="800000"/>
              </a:solidFill>
            </a:endParaRPr>
          </a:p>
        </p:txBody>
      </p:sp>
      <p:pic>
        <p:nvPicPr>
          <p:cNvPr id="56323" name="Picture 2"/>
          <p:cNvPicPr>
            <a:picLocks noChangeAspect="1" noChangeArrowheads="1"/>
          </p:cNvPicPr>
          <p:nvPr/>
        </p:nvPicPr>
        <p:blipFill>
          <a:blip r:embed="rId3"/>
          <a:srcRect/>
          <a:stretch>
            <a:fillRect/>
          </a:stretch>
        </p:blipFill>
        <p:spPr bwMode="auto">
          <a:xfrm>
            <a:off x="5435600" y="3394075"/>
            <a:ext cx="3556000" cy="2392363"/>
          </a:xfrm>
          <a:prstGeom prst="rect">
            <a:avLst/>
          </a:prstGeom>
          <a:noFill/>
          <a:ln w="9525">
            <a:noFill/>
            <a:miter lim="800000"/>
            <a:headEnd/>
            <a:tailEnd/>
          </a:ln>
        </p:spPr>
      </p:pic>
      <p:sp>
        <p:nvSpPr>
          <p:cNvPr id="56324" name="Rectângulo 6"/>
          <p:cNvSpPr>
            <a:spLocks noChangeArrowheads="1"/>
          </p:cNvSpPr>
          <p:nvPr/>
        </p:nvSpPr>
        <p:spPr bwMode="auto">
          <a:xfrm>
            <a:off x="5435600" y="5786438"/>
            <a:ext cx="3556000" cy="276225"/>
          </a:xfrm>
          <a:prstGeom prst="rect">
            <a:avLst/>
          </a:prstGeom>
          <a:noFill/>
          <a:ln w="9525">
            <a:noFill/>
            <a:miter lim="800000"/>
            <a:headEnd/>
            <a:tailEnd/>
          </a:ln>
        </p:spPr>
        <p:txBody>
          <a:bodyPr>
            <a:spAutoFit/>
          </a:bodyPr>
          <a:lstStyle/>
          <a:p>
            <a:r>
              <a:rPr lang="en-US" sz="1200">
                <a:solidFill>
                  <a:srgbClr val="800000"/>
                </a:solidFill>
              </a:rPr>
              <a:t>3D model of the feeding aid device.</a:t>
            </a:r>
            <a:endParaRPr lang="pt-PT" sz="1200">
              <a:solidFill>
                <a:srgbClr val="800000"/>
              </a:solidFill>
            </a:endParaRPr>
          </a:p>
        </p:txBody>
      </p:sp>
      <p:sp>
        <p:nvSpPr>
          <p:cNvPr id="8" name="Rectângulo 7"/>
          <p:cNvSpPr/>
          <p:nvPr/>
        </p:nvSpPr>
        <p:spPr>
          <a:xfrm>
            <a:off x="669925" y="3378200"/>
            <a:ext cx="4572000" cy="2616200"/>
          </a:xfrm>
          <a:prstGeom prst="rect">
            <a:avLst/>
          </a:prstGeom>
        </p:spPr>
        <p:txBody>
          <a:bodyPr>
            <a:spAutoFit/>
          </a:bodyPr>
          <a:lstStyle/>
          <a:p>
            <a:pPr marL="269875" indent="-269875" algn="just">
              <a:spcAft>
                <a:spcPts val="800"/>
              </a:spcAft>
              <a:defRPr/>
            </a:pPr>
            <a:r>
              <a:rPr lang="en-US" dirty="0">
                <a:solidFill>
                  <a:srgbClr val="800000"/>
                </a:solidFill>
              </a:rPr>
              <a:t>	Using AutoCAD® (Autodesk) it was possible to find the appropriate relationships between the lengths of the bars to describe the required trajectory:</a:t>
            </a:r>
          </a:p>
          <a:p>
            <a:pPr marL="811213" indent="-269875" algn="just">
              <a:spcAft>
                <a:spcPts val="800"/>
              </a:spcAft>
              <a:buFont typeface="Arial" pitchFamily="34" charset="0"/>
              <a:buChar char="►"/>
              <a:defRPr/>
            </a:pPr>
            <a:r>
              <a:rPr lang="en-US" sz="1200" dirty="0">
                <a:solidFill>
                  <a:srgbClr val="800000"/>
                </a:solidFill>
              </a:rPr>
              <a:t>it was obtained a length ratio of 2:1 between the fixed bar (B1) and the driven bar (B2), and</a:t>
            </a:r>
          </a:p>
          <a:p>
            <a:pPr marL="811213" indent="-269875" algn="just">
              <a:spcAft>
                <a:spcPts val="800"/>
              </a:spcAft>
              <a:buFont typeface="Arial" pitchFamily="34" charset="0"/>
              <a:buChar char="►"/>
              <a:defRPr/>
            </a:pPr>
            <a:r>
              <a:rPr lang="en-US" sz="1200" dirty="0">
                <a:solidFill>
                  <a:srgbClr val="800000"/>
                </a:solidFill>
              </a:rPr>
              <a:t>a length ratio of 1:2 between the fixed bar (B1) and the remaining bars (B3, B4 and B5).</a:t>
            </a:r>
          </a:p>
          <a:p>
            <a:pPr marL="811213" indent="-269875" algn="just">
              <a:spcAft>
                <a:spcPts val="800"/>
              </a:spcAft>
              <a:buFont typeface="Arial" pitchFamily="34" charset="0"/>
              <a:buChar char="►"/>
              <a:defRPr/>
            </a:pPr>
            <a:r>
              <a:rPr lang="en-US" sz="1200" dirty="0">
                <a:solidFill>
                  <a:srgbClr val="800000"/>
                </a:solidFill>
              </a:rPr>
              <a:t>the bar of different geometry was replaced by two other bars (B4 and B5) linked together.</a:t>
            </a:r>
          </a:p>
        </p:txBody>
      </p:sp>
      <p:sp>
        <p:nvSpPr>
          <p:cNvPr id="56326" name="Rectângulo 8"/>
          <p:cNvSpPr>
            <a:spLocks noChangeArrowheads="1"/>
          </p:cNvSpPr>
          <p:nvPr/>
        </p:nvSpPr>
        <p:spPr bwMode="auto">
          <a:xfrm>
            <a:off x="669925" y="6062663"/>
            <a:ext cx="4572000" cy="646112"/>
          </a:xfrm>
          <a:prstGeom prst="rect">
            <a:avLst/>
          </a:prstGeom>
          <a:noFill/>
          <a:ln w="9525">
            <a:noFill/>
            <a:miter lim="800000"/>
            <a:headEnd/>
            <a:tailEnd/>
          </a:ln>
        </p:spPr>
        <p:txBody>
          <a:bodyPr>
            <a:spAutoFit/>
          </a:bodyPr>
          <a:lstStyle/>
          <a:p>
            <a:pPr marL="269875" algn="just">
              <a:spcAft>
                <a:spcPts val="800"/>
              </a:spcAft>
            </a:pPr>
            <a:r>
              <a:rPr lang="en-US">
                <a:solidFill>
                  <a:srgbClr val="800000"/>
                </a:solidFill>
              </a:rPr>
              <a:t>Rotation joints were used for the bars linkage.</a:t>
            </a:r>
            <a:endParaRPr lang="pt-PT">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58370" name="Text Box 1028"/>
          <p:cNvSpPr txBox="1">
            <a:spLocks noChangeArrowheads="1"/>
          </p:cNvSpPr>
          <p:nvPr/>
        </p:nvSpPr>
        <p:spPr bwMode="auto">
          <a:xfrm>
            <a:off x="669925" y="1643063"/>
            <a:ext cx="8321675" cy="3621087"/>
          </a:xfrm>
          <a:prstGeom prst="rect">
            <a:avLst/>
          </a:prstGeom>
          <a:noFill/>
          <a:ln w="9525">
            <a:noFill/>
            <a:miter lim="800000"/>
            <a:headEnd/>
            <a:tailEnd/>
          </a:ln>
        </p:spPr>
        <p:txBody>
          <a:bodyPr>
            <a:spAutoFit/>
          </a:bodyPr>
          <a:lstStyle/>
          <a:p>
            <a:pPr marL="280988" indent="-280988" algn="just">
              <a:spcAft>
                <a:spcPts val="800"/>
              </a:spcAft>
              <a:buFontTx/>
              <a:buChar char="•"/>
            </a:pPr>
            <a:r>
              <a:rPr lang="en-GB" sz="2400" b="1">
                <a:solidFill>
                  <a:srgbClr val="800000"/>
                </a:solidFill>
              </a:rPr>
              <a:t>3D conceptual design and simulation analysis</a:t>
            </a:r>
          </a:p>
          <a:p>
            <a:pPr marL="280988" indent="-280988" algn="just">
              <a:spcAft>
                <a:spcPts val="800"/>
              </a:spcAft>
            </a:pPr>
            <a:r>
              <a:rPr lang="en-GB" sz="2400">
                <a:solidFill>
                  <a:srgbClr val="800000"/>
                </a:solidFill>
              </a:rPr>
              <a:t>	</a:t>
            </a:r>
            <a:r>
              <a:rPr lang="en-US" sz="2400">
                <a:solidFill>
                  <a:srgbClr val="800000"/>
                </a:solidFill>
              </a:rPr>
              <a:t>To evaluate and validate the proposed device, the mechanism motion was analyzed by using a commercial software specially dedicated to these “type” of mechanical systems.</a:t>
            </a:r>
          </a:p>
          <a:p>
            <a:pPr marL="280988" indent="-280988" algn="just">
              <a:spcAft>
                <a:spcPts val="800"/>
              </a:spcAft>
            </a:pPr>
            <a:r>
              <a:rPr lang="en-US" sz="2400">
                <a:solidFill>
                  <a:srgbClr val="800000"/>
                </a:solidFill>
              </a:rPr>
              <a:t>	Working Model 4D (MSC.Software) was used to carry out the kinematic analysis of the displacement of the spoon, and to determine the performance of the overall feeding system.</a:t>
            </a:r>
            <a:endParaRPr lang="en-GB" sz="2400">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60418" name="Text Box 1028"/>
          <p:cNvSpPr txBox="1">
            <a:spLocks noChangeArrowheads="1"/>
          </p:cNvSpPr>
          <p:nvPr/>
        </p:nvSpPr>
        <p:spPr bwMode="auto">
          <a:xfrm>
            <a:off x="669925" y="1643063"/>
            <a:ext cx="8321675" cy="2041525"/>
          </a:xfrm>
          <a:prstGeom prst="rect">
            <a:avLst/>
          </a:prstGeom>
          <a:noFill/>
          <a:ln w="9525">
            <a:noFill/>
            <a:miter lim="800000"/>
            <a:headEnd/>
            <a:tailEnd/>
          </a:ln>
        </p:spPr>
        <p:txBody>
          <a:bodyPr>
            <a:spAutoFit/>
          </a:bodyPr>
          <a:lstStyle/>
          <a:p>
            <a:pPr marL="280988" indent="-280988" algn="just">
              <a:spcAft>
                <a:spcPts val="800"/>
              </a:spcAft>
              <a:buFontTx/>
              <a:buChar char="•"/>
            </a:pPr>
            <a:r>
              <a:rPr lang="en-GB" sz="2400" b="1">
                <a:solidFill>
                  <a:srgbClr val="800000"/>
                </a:solidFill>
              </a:rPr>
              <a:t>3D conceptual design and simulation analysis</a:t>
            </a:r>
          </a:p>
          <a:p>
            <a:pPr marL="280988" indent="-280988" algn="just">
              <a:spcAft>
                <a:spcPts val="800"/>
              </a:spcAft>
            </a:pPr>
            <a:r>
              <a:rPr lang="en-GB" sz="2400">
                <a:solidFill>
                  <a:srgbClr val="800000"/>
                </a:solidFill>
              </a:rPr>
              <a:t>	</a:t>
            </a:r>
            <a:r>
              <a:rPr lang="en-US" sz="2400">
                <a:solidFill>
                  <a:srgbClr val="800000"/>
                </a:solidFill>
              </a:rPr>
              <a:t>Once defined all characteristics of the mechanism, it was possible to carry out the kinematic analysis where the output variables are the position, velocity and spoon acceleration:</a:t>
            </a:r>
            <a:endParaRPr lang="en-GB" sz="2400">
              <a:solidFill>
                <a:srgbClr val="800000"/>
              </a:solidFill>
            </a:endParaRPr>
          </a:p>
        </p:txBody>
      </p:sp>
      <p:pic>
        <p:nvPicPr>
          <p:cNvPr id="78850" name="Picture 2"/>
          <p:cNvPicPr>
            <a:picLocks noChangeAspect="1" noChangeArrowheads="1"/>
          </p:cNvPicPr>
          <p:nvPr/>
        </p:nvPicPr>
        <p:blipFill>
          <a:blip r:embed="rId3"/>
          <a:srcRect b="2956"/>
          <a:stretch>
            <a:fillRect/>
          </a:stretch>
        </p:blipFill>
        <p:spPr bwMode="auto">
          <a:xfrm>
            <a:off x="2133600" y="3724275"/>
            <a:ext cx="4876800" cy="2949575"/>
          </a:xfrm>
          <a:prstGeom prst="rect">
            <a:avLst/>
          </a:prstGeom>
          <a:noFill/>
          <a:ln w="9525">
            <a:noFill/>
            <a:miter lim="800000"/>
            <a:headEnd/>
            <a:tailEnd/>
          </a:ln>
        </p:spPr>
      </p:pic>
      <p:sp>
        <p:nvSpPr>
          <p:cNvPr id="60420" name="Rectângulo 5"/>
          <p:cNvSpPr>
            <a:spLocks noChangeArrowheads="1"/>
          </p:cNvSpPr>
          <p:nvPr/>
        </p:nvSpPr>
        <p:spPr bwMode="auto">
          <a:xfrm>
            <a:off x="7010400" y="5842000"/>
            <a:ext cx="1981200" cy="831850"/>
          </a:xfrm>
          <a:prstGeom prst="rect">
            <a:avLst/>
          </a:prstGeom>
          <a:noFill/>
          <a:ln w="9525">
            <a:noFill/>
            <a:miter lim="800000"/>
            <a:headEnd/>
            <a:tailEnd/>
          </a:ln>
        </p:spPr>
        <p:txBody>
          <a:bodyPr>
            <a:spAutoFit/>
          </a:bodyPr>
          <a:lstStyle/>
          <a:p>
            <a:r>
              <a:rPr lang="en-US" sz="1200">
                <a:solidFill>
                  <a:srgbClr val="800000"/>
                </a:solidFill>
              </a:rPr>
              <a:t>Kinematic analysis of the developed feeding aid device using the Working Model 4D software.</a:t>
            </a:r>
            <a:endParaRPr lang="pt-PT" sz="1200">
              <a:solidFill>
                <a:srgbClr val="800000"/>
              </a:solidFill>
            </a:endParaRPr>
          </a:p>
        </p:txBody>
      </p:sp>
      <p:pic>
        <p:nvPicPr>
          <p:cNvPr id="7" name="Picture 2"/>
          <p:cNvPicPr>
            <a:picLocks noChangeAspect="1" noChangeArrowheads="1"/>
          </p:cNvPicPr>
          <p:nvPr/>
        </p:nvPicPr>
        <p:blipFill>
          <a:blip r:embed="rId3"/>
          <a:srcRect b="2956"/>
          <a:stretch>
            <a:fillRect/>
          </a:stretch>
        </p:blipFill>
        <p:spPr bwMode="auto">
          <a:xfrm>
            <a:off x="261938" y="1557338"/>
            <a:ext cx="8620125" cy="5214937"/>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8850"/>
                                        </p:tgtEl>
                                        <p:attrNameLst>
                                          <p:attrName>ppt_x</p:attrName>
                                        </p:attrNameLst>
                                      </p:cBhvr>
                                      <p:tavLst>
                                        <p:tav tm="0">
                                          <p:val>
                                            <p:strVal val="ppt_x"/>
                                          </p:val>
                                        </p:tav>
                                        <p:tav tm="100000">
                                          <p:val>
                                            <p:strVal val="ppt_x"/>
                                          </p:val>
                                        </p:tav>
                                      </p:tavLst>
                                    </p:anim>
                                    <p:anim calcmode="lin" valueType="num">
                                      <p:cBhvr additive="base">
                                        <p:cTn id="7" dur="500"/>
                                        <p:tgtEl>
                                          <p:spTgt spid="78850"/>
                                        </p:tgtEl>
                                        <p:attrNameLst>
                                          <p:attrName>ppt_y</p:attrName>
                                        </p:attrNameLst>
                                      </p:cBhvr>
                                      <p:tavLst>
                                        <p:tav tm="0">
                                          <p:val>
                                            <p:strVal val="ppt_y"/>
                                          </p:val>
                                        </p:tav>
                                        <p:tav tm="100000">
                                          <p:val>
                                            <p:strVal val="1+ppt_h/2"/>
                                          </p:val>
                                        </p:tav>
                                      </p:tavLst>
                                    </p:anim>
                                    <p:set>
                                      <p:cBhvr>
                                        <p:cTn id="8" dur="1" fill="hold">
                                          <p:stCondLst>
                                            <p:cond delay="499"/>
                                          </p:stCondLst>
                                        </p:cTn>
                                        <p:tgtEl>
                                          <p:spTgt spid="78850"/>
                                        </p:tgtEl>
                                        <p:attrNameLst>
                                          <p:attrName>style.visibility</p:attrName>
                                        </p:attrNameLst>
                                      </p:cBhvr>
                                      <p:to>
                                        <p:strVal val="hidden"/>
                                      </p:to>
                                    </p:set>
                                  </p:childTnLst>
                                </p:cTn>
                              </p:par>
                              <p:par>
                                <p:cTn id="9" presetID="55"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A case study:</a:t>
            </a:r>
            <a:br>
              <a:rPr lang="en-US" sz="3600" b="1" smtClean="0">
                <a:solidFill>
                  <a:srgbClr val="666666"/>
                </a:solidFill>
                <a:latin typeface="Arial" charset="0"/>
              </a:rPr>
            </a:br>
            <a:r>
              <a:rPr lang="en-US" sz="3600" b="1" smtClean="0">
                <a:solidFill>
                  <a:srgbClr val="666666"/>
                </a:solidFill>
                <a:latin typeface="Arial" charset="0"/>
              </a:rPr>
              <a:t>Feeding aid device project</a:t>
            </a:r>
            <a:endParaRPr lang="en-GB" sz="3600" b="1" smtClean="0">
              <a:solidFill>
                <a:srgbClr val="666666"/>
              </a:solidFill>
              <a:latin typeface="Arial" charset="0"/>
            </a:endParaRPr>
          </a:p>
        </p:txBody>
      </p:sp>
      <p:sp>
        <p:nvSpPr>
          <p:cNvPr id="62466" name="Text Box 1028"/>
          <p:cNvSpPr txBox="1">
            <a:spLocks noChangeArrowheads="1"/>
          </p:cNvSpPr>
          <p:nvPr/>
        </p:nvSpPr>
        <p:spPr bwMode="auto">
          <a:xfrm>
            <a:off x="669925" y="1643063"/>
            <a:ext cx="8321675" cy="5078412"/>
          </a:xfrm>
          <a:prstGeom prst="rect">
            <a:avLst/>
          </a:prstGeom>
          <a:noFill/>
          <a:ln w="9525">
            <a:noFill/>
            <a:miter lim="800000"/>
            <a:headEnd/>
            <a:tailEnd/>
          </a:ln>
        </p:spPr>
        <p:txBody>
          <a:bodyPr>
            <a:spAutoFit/>
          </a:bodyPr>
          <a:lstStyle/>
          <a:p>
            <a:pPr marL="280988" indent="-280988" algn="just">
              <a:spcAft>
                <a:spcPts val="800"/>
              </a:spcAft>
              <a:buFontTx/>
              <a:buChar char="•"/>
            </a:pPr>
            <a:r>
              <a:rPr lang="en-GB" sz="2400" b="1">
                <a:solidFill>
                  <a:srgbClr val="800000"/>
                </a:solidFill>
              </a:rPr>
              <a:t>3D conceptual design and simulation analysis</a:t>
            </a:r>
          </a:p>
          <a:p>
            <a:pPr marL="280988" indent="-280988" algn="just">
              <a:spcAft>
                <a:spcPts val="800"/>
              </a:spcAft>
            </a:pPr>
            <a:r>
              <a:rPr lang="en-GB" sz="2400">
                <a:solidFill>
                  <a:srgbClr val="800000"/>
                </a:solidFill>
              </a:rPr>
              <a:t>	</a:t>
            </a:r>
          </a:p>
          <a:p>
            <a:pPr marL="280988" indent="-280988" algn="just">
              <a:spcAft>
                <a:spcPts val="800"/>
              </a:spcAft>
            </a:pPr>
            <a:endParaRPr lang="en-GB" sz="2400">
              <a:solidFill>
                <a:srgbClr val="800000"/>
              </a:solidFill>
            </a:endParaRPr>
          </a:p>
          <a:p>
            <a:pPr marL="280988" indent="-280988" algn="just">
              <a:spcAft>
                <a:spcPts val="800"/>
              </a:spcAft>
            </a:pPr>
            <a:endParaRPr lang="en-GB" sz="2400">
              <a:solidFill>
                <a:srgbClr val="800000"/>
              </a:solidFill>
            </a:endParaRPr>
          </a:p>
          <a:p>
            <a:pPr marL="280988" indent="-280988" algn="just">
              <a:spcAft>
                <a:spcPts val="800"/>
              </a:spcAft>
            </a:pPr>
            <a:endParaRPr lang="en-GB" sz="2400">
              <a:solidFill>
                <a:srgbClr val="800000"/>
              </a:solidFill>
            </a:endParaRPr>
          </a:p>
          <a:p>
            <a:pPr marL="280988" indent="-280988" algn="just">
              <a:spcAft>
                <a:spcPts val="800"/>
              </a:spcAft>
            </a:pPr>
            <a:endParaRPr lang="en-GB" sz="2400">
              <a:solidFill>
                <a:srgbClr val="800000"/>
              </a:solidFill>
            </a:endParaRPr>
          </a:p>
          <a:p>
            <a:pPr marL="280988" indent="-280988" algn="just">
              <a:spcAft>
                <a:spcPts val="800"/>
              </a:spcAft>
            </a:pPr>
            <a:endParaRPr lang="en-GB" sz="2400">
              <a:solidFill>
                <a:srgbClr val="800000"/>
              </a:solidFill>
            </a:endParaRPr>
          </a:p>
          <a:p>
            <a:pPr marL="280988" indent="-280988" algn="just">
              <a:spcAft>
                <a:spcPts val="800"/>
              </a:spcAft>
            </a:pPr>
            <a:endParaRPr lang="en-GB" sz="2400">
              <a:solidFill>
                <a:srgbClr val="800000"/>
              </a:solidFill>
            </a:endParaRPr>
          </a:p>
          <a:p>
            <a:pPr marL="280988" indent="-280988" algn="just">
              <a:spcAft>
                <a:spcPts val="800"/>
              </a:spcAft>
            </a:pPr>
            <a:r>
              <a:rPr lang="en-US">
                <a:solidFill>
                  <a:srgbClr val="800000"/>
                </a:solidFill>
              </a:rPr>
              <a:t>	</a:t>
            </a:r>
            <a:r>
              <a:rPr lang="en-US" b="1">
                <a:solidFill>
                  <a:srgbClr val="800000"/>
                </a:solidFill>
              </a:rPr>
              <a:t>Conclusions:</a:t>
            </a:r>
          </a:p>
          <a:p>
            <a:pPr marL="280988" indent="-280988" algn="just">
              <a:spcAft>
                <a:spcPts val="800"/>
              </a:spcAft>
            </a:pPr>
            <a:r>
              <a:rPr lang="en-US">
                <a:solidFill>
                  <a:srgbClr val="800000"/>
                </a:solidFill>
              </a:rPr>
              <a:t>	Based on these simulation results, it can be concluded that the </a:t>
            </a:r>
            <a:r>
              <a:rPr lang="en-US" b="1">
                <a:solidFill>
                  <a:srgbClr val="800000"/>
                </a:solidFill>
              </a:rPr>
              <a:t>developed mechanical system is appropriate as a feeding aid device</a:t>
            </a:r>
            <a:r>
              <a:rPr lang="en-US">
                <a:solidFill>
                  <a:srgbClr val="800000"/>
                </a:solidFill>
              </a:rPr>
              <a:t>, because it enables to obtain the required spoon trajectory in a continuous motion.</a:t>
            </a:r>
            <a:endParaRPr lang="en-GB">
              <a:solidFill>
                <a:srgbClr val="800000"/>
              </a:solidFill>
            </a:endParaRPr>
          </a:p>
        </p:txBody>
      </p:sp>
      <p:pic>
        <p:nvPicPr>
          <p:cNvPr id="62467" name="Picture 2"/>
          <p:cNvPicPr>
            <a:picLocks noChangeAspect="1" noChangeArrowheads="1"/>
          </p:cNvPicPr>
          <p:nvPr/>
        </p:nvPicPr>
        <p:blipFill>
          <a:blip r:embed="rId3"/>
          <a:srcRect b="2956"/>
          <a:stretch>
            <a:fillRect/>
          </a:stretch>
        </p:blipFill>
        <p:spPr bwMode="auto">
          <a:xfrm>
            <a:off x="2133600" y="2279650"/>
            <a:ext cx="4876800" cy="2949575"/>
          </a:xfrm>
          <a:prstGeom prst="rect">
            <a:avLst/>
          </a:prstGeom>
          <a:noFill/>
          <a:ln w="9525">
            <a:noFill/>
            <a:miter lim="800000"/>
            <a:headEnd/>
            <a:tailEnd/>
          </a:ln>
        </p:spPr>
      </p:pic>
      <p:sp>
        <p:nvSpPr>
          <p:cNvPr id="62468" name="Rectângulo 5"/>
          <p:cNvSpPr>
            <a:spLocks noChangeArrowheads="1"/>
          </p:cNvSpPr>
          <p:nvPr/>
        </p:nvSpPr>
        <p:spPr bwMode="auto">
          <a:xfrm>
            <a:off x="7010400" y="4398963"/>
            <a:ext cx="1981200" cy="830262"/>
          </a:xfrm>
          <a:prstGeom prst="rect">
            <a:avLst/>
          </a:prstGeom>
          <a:noFill/>
          <a:ln w="9525">
            <a:noFill/>
            <a:miter lim="800000"/>
            <a:headEnd/>
            <a:tailEnd/>
          </a:ln>
        </p:spPr>
        <p:txBody>
          <a:bodyPr>
            <a:spAutoFit/>
          </a:bodyPr>
          <a:lstStyle/>
          <a:p>
            <a:r>
              <a:rPr lang="en-US" sz="1200">
                <a:solidFill>
                  <a:srgbClr val="800000"/>
                </a:solidFill>
              </a:rPr>
              <a:t>Kinematic analysis of the developed feeding aid device using the Working Model 4D software.</a:t>
            </a:r>
            <a:endParaRPr lang="pt-PT" sz="1200">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Concluding remarks</a:t>
            </a:r>
            <a:endParaRPr lang="en-GB" sz="3600" b="1" smtClean="0">
              <a:solidFill>
                <a:srgbClr val="666666"/>
              </a:solidFill>
              <a:latin typeface="Arial" charset="0"/>
            </a:endParaRPr>
          </a:p>
        </p:txBody>
      </p:sp>
      <p:sp>
        <p:nvSpPr>
          <p:cNvPr id="64514" name="Text Box 1028"/>
          <p:cNvSpPr txBox="1">
            <a:spLocks noChangeArrowheads="1"/>
          </p:cNvSpPr>
          <p:nvPr/>
        </p:nvSpPr>
        <p:spPr bwMode="auto">
          <a:xfrm>
            <a:off x="669925" y="1643063"/>
            <a:ext cx="8321675" cy="3570287"/>
          </a:xfrm>
          <a:prstGeom prst="rect">
            <a:avLst/>
          </a:prstGeom>
          <a:noFill/>
          <a:ln w="9525">
            <a:noFill/>
            <a:miter lim="800000"/>
            <a:headEnd/>
            <a:tailEnd/>
          </a:ln>
        </p:spPr>
        <p:txBody>
          <a:bodyPr>
            <a:spAutoFit/>
          </a:bodyPr>
          <a:lstStyle/>
          <a:p>
            <a:pPr marL="280988" indent="-280988" algn="just">
              <a:spcAft>
                <a:spcPts val="1200"/>
              </a:spcAft>
              <a:buFontTx/>
              <a:buChar char="•"/>
            </a:pPr>
            <a:r>
              <a:rPr lang="en-US" sz="2400">
                <a:solidFill>
                  <a:srgbClr val="800000"/>
                </a:solidFill>
              </a:rPr>
              <a:t>The integration of </a:t>
            </a:r>
            <a:r>
              <a:rPr lang="en-US" sz="2400" b="1">
                <a:solidFill>
                  <a:srgbClr val="800000"/>
                </a:solidFill>
              </a:rPr>
              <a:t>knowledge, skills and performance </a:t>
            </a:r>
            <a:r>
              <a:rPr lang="en-US" sz="2400">
                <a:solidFill>
                  <a:srgbClr val="800000"/>
                </a:solidFill>
              </a:rPr>
              <a:t>relating to Competency-Based Education in the teaching of </a:t>
            </a:r>
            <a:r>
              <a:rPr lang="en-US" sz="2400" b="1">
                <a:solidFill>
                  <a:srgbClr val="800000"/>
                </a:solidFill>
              </a:rPr>
              <a:t>engineering design methods </a:t>
            </a:r>
            <a:r>
              <a:rPr lang="en-US" sz="2400">
                <a:solidFill>
                  <a:srgbClr val="800000"/>
                </a:solidFill>
              </a:rPr>
              <a:t>for the </a:t>
            </a:r>
            <a:r>
              <a:rPr lang="en-US" sz="2400" b="1">
                <a:solidFill>
                  <a:srgbClr val="800000"/>
                </a:solidFill>
              </a:rPr>
              <a:t>design and development of medical and rehabilitation devices </a:t>
            </a:r>
            <a:r>
              <a:rPr lang="en-US" sz="2400">
                <a:solidFill>
                  <a:srgbClr val="800000"/>
                </a:solidFill>
              </a:rPr>
              <a:t>was implemented at the Department of Mechanical Engineering (UMinho) based on case studies.</a:t>
            </a:r>
          </a:p>
          <a:p>
            <a:pPr marL="280988" indent="-280988" algn="just">
              <a:spcAft>
                <a:spcPts val="1200"/>
              </a:spcAft>
              <a:buFontTx/>
              <a:buChar char="•"/>
            </a:pPr>
            <a:r>
              <a:rPr lang="en-US" sz="2400">
                <a:solidFill>
                  <a:srgbClr val="800000"/>
                </a:solidFill>
              </a:rPr>
              <a:t>Some </a:t>
            </a:r>
            <a:r>
              <a:rPr lang="en-US" sz="2400" b="1">
                <a:solidFill>
                  <a:srgbClr val="800000"/>
                </a:solidFill>
              </a:rPr>
              <a:t>case studies </a:t>
            </a:r>
            <a:r>
              <a:rPr lang="en-US" sz="2400">
                <a:solidFill>
                  <a:srgbClr val="800000"/>
                </a:solidFill>
              </a:rPr>
              <a:t>have been presented and discussed, with a special focus on the </a:t>
            </a:r>
            <a:r>
              <a:rPr lang="en-US" sz="2400" b="1">
                <a:solidFill>
                  <a:srgbClr val="800000"/>
                </a:solidFill>
              </a:rPr>
              <a:t>design of a feeding device to assist motor or mental handicapped individuals</a:t>
            </a:r>
            <a:r>
              <a:rPr lang="en-US" sz="2400">
                <a:solidFill>
                  <a:srgbClr val="800000"/>
                </a:solidFill>
              </a:rPr>
              <a:t>.</a:t>
            </a:r>
            <a:endParaRPr lang="en-GB" sz="2400">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Concluding remarks</a:t>
            </a:r>
            <a:endParaRPr lang="en-GB" sz="3600" b="1" smtClean="0">
              <a:solidFill>
                <a:srgbClr val="666666"/>
              </a:solidFill>
              <a:latin typeface="Arial" charset="0"/>
            </a:endParaRPr>
          </a:p>
        </p:txBody>
      </p:sp>
      <p:sp>
        <p:nvSpPr>
          <p:cNvPr id="66562" name="Text Box 1028"/>
          <p:cNvSpPr txBox="1">
            <a:spLocks noChangeArrowheads="1"/>
          </p:cNvSpPr>
          <p:nvPr/>
        </p:nvSpPr>
        <p:spPr bwMode="auto">
          <a:xfrm>
            <a:off x="669925" y="1643063"/>
            <a:ext cx="8321675" cy="4832350"/>
          </a:xfrm>
          <a:prstGeom prst="rect">
            <a:avLst/>
          </a:prstGeom>
          <a:noFill/>
          <a:ln w="9525">
            <a:noFill/>
            <a:miter lim="800000"/>
            <a:headEnd/>
            <a:tailEnd/>
          </a:ln>
        </p:spPr>
        <p:txBody>
          <a:bodyPr>
            <a:spAutoFit/>
          </a:bodyPr>
          <a:lstStyle/>
          <a:p>
            <a:pPr marL="280988" indent="-280988" algn="just">
              <a:spcAft>
                <a:spcPts val="1200"/>
              </a:spcAft>
              <a:buFontTx/>
              <a:buChar char="•"/>
            </a:pPr>
            <a:r>
              <a:rPr lang="en-US" sz="2400">
                <a:solidFill>
                  <a:srgbClr val="800000"/>
                </a:solidFill>
              </a:rPr>
              <a:t>The </a:t>
            </a:r>
            <a:r>
              <a:rPr lang="en-US" sz="2400" i="1" u="sng">
                <a:solidFill>
                  <a:srgbClr val="800000"/>
                </a:solidFill>
              </a:rPr>
              <a:t>role of the teachers</a:t>
            </a:r>
            <a:r>
              <a:rPr lang="en-US" sz="2400" i="1">
                <a:solidFill>
                  <a:srgbClr val="800000"/>
                </a:solidFill>
              </a:rPr>
              <a:t> </a:t>
            </a:r>
            <a:r>
              <a:rPr lang="en-US" sz="2400">
                <a:solidFill>
                  <a:srgbClr val="800000"/>
                </a:solidFill>
              </a:rPr>
              <a:t>in this learning process, in the CU of “</a:t>
            </a:r>
            <a:r>
              <a:rPr lang="en-US" sz="2400" b="1">
                <a:solidFill>
                  <a:srgbClr val="800000"/>
                </a:solidFill>
              </a:rPr>
              <a:t>Design of Medical and Rehabilitation Devices</a:t>
            </a:r>
            <a:r>
              <a:rPr lang="en-US" sz="2400">
                <a:solidFill>
                  <a:srgbClr val="800000"/>
                </a:solidFill>
              </a:rPr>
              <a:t>”, was just to tutor and to support and guide students in practice.</a:t>
            </a:r>
          </a:p>
          <a:p>
            <a:pPr marL="280988" indent="-280988" algn="just">
              <a:spcAft>
                <a:spcPts val="1200"/>
              </a:spcAft>
              <a:buFontTx/>
              <a:buChar char="•"/>
            </a:pPr>
            <a:r>
              <a:rPr lang="en-US" sz="2400">
                <a:solidFill>
                  <a:srgbClr val="800000"/>
                </a:solidFill>
              </a:rPr>
              <a:t>The </a:t>
            </a:r>
            <a:r>
              <a:rPr lang="en-US" sz="2400" i="1" u="sng">
                <a:solidFill>
                  <a:srgbClr val="800000"/>
                </a:solidFill>
              </a:rPr>
              <a:t>students</a:t>
            </a:r>
            <a:r>
              <a:rPr lang="en-US" sz="2400" i="1">
                <a:solidFill>
                  <a:srgbClr val="800000"/>
                </a:solidFill>
              </a:rPr>
              <a:t> </a:t>
            </a:r>
            <a:r>
              <a:rPr lang="en-US" sz="2400">
                <a:solidFill>
                  <a:srgbClr val="800000"/>
                </a:solidFill>
              </a:rPr>
              <a:t>were free to choose between several ways of gathering information and to decide which was the best way to accomplish the objectives for each one of the proposed case studies.</a:t>
            </a:r>
          </a:p>
          <a:p>
            <a:pPr marL="280988" indent="-280988" algn="just">
              <a:spcAft>
                <a:spcPts val="1200"/>
              </a:spcAft>
              <a:buFontTx/>
              <a:buChar char="•"/>
            </a:pPr>
            <a:r>
              <a:rPr lang="en-US" sz="2400" i="1" u="sng">
                <a:solidFill>
                  <a:srgbClr val="800000"/>
                </a:solidFill>
              </a:rPr>
              <a:t>The results of the implementation</a:t>
            </a:r>
            <a:r>
              <a:rPr lang="en-US" sz="2400" i="1">
                <a:solidFill>
                  <a:srgbClr val="800000"/>
                </a:solidFill>
              </a:rPr>
              <a:t> </a:t>
            </a:r>
            <a:r>
              <a:rPr lang="en-US" sz="2400">
                <a:solidFill>
                  <a:srgbClr val="800000"/>
                </a:solidFill>
              </a:rPr>
              <a:t>of these learning methodologies were very positive, </a:t>
            </a:r>
            <a:r>
              <a:rPr lang="en-US" sz="2400" b="1">
                <a:solidFill>
                  <a:srgbClr val="800000"/>
                </a:solidFill>
              </a:rPr>
              <a:t>since good results have been obtained</a:t>
            </a:r>
            <a:r>
              <a:rPr lang="en-US" sz="2400">
                <a:solidFill>
                  <a:srgbClr val="800000"/>
                </a:solidFill>
              </a:rPr>
              <a:t>, for all students, </a:t>
            </a:r>
            <a:r>
              <a:rPr lang="en-US" sz="2400" b="1">
                <a:solidFill>
                  <a:srgbClr val="800000"/>
                </a:solidFill>
              </a:rPr>
              <a:t>in all assessment stages throughout the semester</a:t>
            </a:r>
            <a:r>
              <a:rPr lang="en-US" sz="2400">
                <a:solidFill>
                  <a:srgbClr val="800000"/>
                </a:solidFill>
              </a:rPr>
              <a:t>. </a:t>
            </a:r>
            <a:endParaRPr lang="en-GB" sz="2400">
              <a:solidFill>
                <a:srgbClr val="800000"/>
              </a:solidFill>
            </a:endParaRPr>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GB" sz="3600" b="1" smtClean="0">
                <a:solidFill>
                  <a:srgbClr val="666666"/>
                </a:solidFill>
                <a:latin typeface="Arial" charset="0"/>
              </a:rPr>
              <a:t>Summary</a:t>
            </a:r>
          </a:p>
        </p:txBody>
      </p:sp>
      <p:sp>
        <p:nvSpPr>
          <p:cNvPr id="12290" name="Text Box 1028"/>
          <p:cNvSpPr txBox="1">
            <a:spLocks noChangeArrowheads="1"/>
          </p:cNvSpPr>
          <p:nvPr/>
        </p:nvSpPr>
        <p:spPr bwMode="auto">
          <a:xfrm>
            <a:off x="669925" y="1643063"/>
            <a:ext cx="8321675" cy="3867150"/>
          </a:xfrm>
          <a:prstGeom prst="rect">
            <a:avLst/>
          </a:prstGeom>
          <a:noFill/>
          <a:ln w="9525">
            <a:noFill/>
            <a:miter lim="800000"/>
            <a:headEnd/>
            <a:tailEnd/>
          </a:ln>
        </p:spPr>
        <p:txBody>
          <a:bodyPr>
            <a:spAutoFit/>
          </a:bodyPr>
          <a:lstStyle/>
          <a:p>
            <a:pPr marL="280988" indent="-280988" algn="just">
              <a:spcAft>
                <a:spcPts val="800"/>
              </a:spcAft>
              <a:buFontTx/>
              <a:buChar char="•"/>
            </a:pPr>
            <a:r>
              <a:rPr lang="en-GB" sz="2400">
                <a:solidFill>
                  <a:srgbClr val="800000"/>
                </a:solidFill>
              </a:rPr>
              <a:t>Introduction;</a:t>
            </a:r>
          </a:p>
          <a:p>
            <a:pPr marL="280988" indent="-280988" algn="just">
              <a:spcAft>
                <a:spcPts val="800"/>
              </a:spcAft>
              <a:buFontTx/>
              <a:buChar char="•"/>
            </a:pPr>
            <a:r>
              <a:rPr lang="en-GB" sz="2400">
                <a:solidFill>
                  <a:srgbClr val="800000"/>
                </a:solidFill>
              </a:rPr>
              <a:t>The curricular unit (brief presentation);</a:t>
            </a:r>
          </a:p>
          <a:p>
            <a:pPr marL="280988" indent="-280988" algn="just">
              <a:spcAft>
                <a:spcPts val="800"/>
              </a:spcAft>
              <a:buFontTx/>
              <a:buChar char="•"/>
            </a:pPr>
            <a:r>
              <a:rPr lang="en-GB" sz="2400">
                <a:solidFill>
                  <a:srgbClr val="800000"/>
                </a:solidFill>
              </a:rPr>
              <a:t>Overview of the medical and rehabilitation devices:</a:t>
            </a:r>
          </a:p>
          <a:p>
            <a:pPr marL="738188" lvl="1" indent="-280988" algn="just">
              <a:spcAft>
                <a:spcPts val="800"/>
              </a:spcAft>
              <a:buFont typeface="Arial" charset="0"/>
              <a:buChar char="−"/>
            </a:pPr>
            <a:r>
              <a:rPr lang="en-GB">
                <a:solidFill>
                  <a:srgbClr val="800000"/>
                </a:solidFill>
              </a:rPr>
              <a:t>Shoulder rehabilitation device project;</a:t>
            </a:r>
          </a:p>
          <a:p>
            <a:pPr marL="738188" lvl="1" indent="-280988" algn="just">
              <a:spcAft>
                <a:spcPts val="800"/>
              </a:spcAft>
              <a:buFont typeface="Arial" charset="0"/>
              <a:buChar char="−"/>
            </a:pPr>
            <a:r>
              <a:rPr lang="en-GB">
                <a:solidFill>
                  <a:srgbClr val="800000"/>
                </a:solidFill>
              </a:rPr>
              <a:t>Standing frame project;</a:t>
            </a:r>
          </a:p>
          <a:p>
            <a:pPr marL="738188" lvl="1" indent="-280988" algn="just">
              <a:spcAft>
                <a:spcPts val="800"/>
              </a:spcAft>
              <a:buFont typeface="Arial" charset="0"/>
              <a:buChar char="−"/>
            </a:pPr>
            <a:r>
              <a:rPr lang="en-GB">
                <a:solidFill>
                  <a:srgbClr val="800000"/>
                </a:solidFill>
              </a:rPr>
              <a:t>Dress and undress aid device project, and</a:t>
            </a:r>
          </a:p>
          <a:p>
            <a:pPr marL="738188" lvl="1" indent="-280988" algn="just">
              <a:spcAft>
                <a:spcPts val="800"/>
              </a:spcAft>
              <a:buFont typeface="Arial" charset="0"/>
              <a:buChar char="−"/>
            </a:pPr>
            <a:r>
              <a:rPr lang="en-GB">
                <a:solidFill>
                  <a:srgbClr val="800000"/>
                </a:solidFill>
              </a:rPr>
              <a:t>Wrist rehabilitation device project.</a:t>
            </a:r>
          </a:p>
          <a:p>
            <a:pPr marL="280988" indent="-280988" algn="just">
              <a:spcAft>
                <a:spcPts val="800"/>
              </a:spcAft>
              <a:buFontTx/>
              <a:buChar char="•"/>
            </a:pPr>
            <a:r>
              <a:rPr lang="en-GB" sz="2400">
                <a:solidFill>
                  <a:srgbClr val="800000"/>
                </a:solidFill>
              </a:rPr>
              <a:t>A case study: Feeding aid device project;</a:t>
            </a:r>
          </a:p>
          <a:p>
            <a:pPr marL="280988" indent="-280988" algn="just">
              <a:spcAft>
                <a:spcPts val="800"/>
              </a:spcAft>
              <a:buFontTx/>
              <a:buChar char="•"/>
            </a:pPr>
            <a:r>
              <a:rPr lang="en-GB" sz="2400">
                <a:solidFill>
                  <a:srgbClr val="800000"/>
                </a:solidFill>
              </a:rPr>
              <a:t>Concluding remarks.</a:t>
            </a:r>
          </a:p>
        </p:txBody>
      </p:sp>
    </p:spTree>
  </p:cSld>
  <p:clrMapOvr>
    <a:masterClrMapping/>
  </p:clrMapOvr>
  <p:transition>
    <p:pull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Concluding remarks</a:t>
            </a:r>
            <a:endParaRPr lang="en-GB" sz="3600" b="1" smtClean="0">
              <a:solidFill>
                <a:srgbClr val="666666"/>
              </a:solidFill>
              <a:latin typeface="Arial" charset="0"/>
            </a:endParaRPr>
          </a:p>
        </p:txBody>
      </p:sp>
      <p:sp>
        <p:nvSpPr>
          <p:cNvPr id="68610" name="Text Box 1028"/>
          <p:cNvSpPr txBox="1">
            <a:spLocks noChangeArrowheads="1"/>
          </p:cNvSpPr>
          <p:nvPr/>
        </p:nvSpPr>
        <p:spPr bwMode="auto">
          <a:xfrm>
            <a:off x="669925" y="1643063"/>
            <a:ext cx="8321675" cy="461962"/>
          </a:xfrm>
          <a:prstGeom prst="rect">
            <a:avLst/>
          </a:prstGeom>
          <a:noFill/>
          <a:ln w="9525">
            <a:noFill/>
            <a:miter lim="800000"/>
            <a:headEnd/>
            <a:tailEnd/>
          </a:ln>
        </p:spPr>
        <p:txBody>
          <a:bodyPr>
            <a:spAutoFit/>
          </a:bodyPr>
          <a:lstStyle/>
          <a:p>
            <a:pPr marL="280988" indent="-280988" algn="just">
              <a:spcAft>
                <a:spcPts val="1200"/>
              </a:spcAft>
              <a:buFontTx/>
              <a:buChar char="•"/>
            </a:pPr>
            <a:r>
              <a:rPr lang="en-US" sz="2400" b="1">
                <a:solidFill>
                  <a:srgbClr val="800000"/>
                </a:solidFill>
              </a:rPr>
              <a:t>Skills acquired</a:t>
            </a:r>
            <a:r>
              <a:rPr lang="en-US" sz="2400">
                <a:solidFill>
                  <a:srgbClr val="800000"/>
                </a:solidFill>
              </a:rPr>
              <a:t> by the students:</a:t>
            </a:r>
            <a:endParaRPr lang="en-GB" sz="2400">
              <a:solidFill>
                <a:srgbClr val="800000"/>
              </a:solidFill>
            </a:endParaRPr>
          </a:p>
        </p:txBody>
      </p:sp>
      <p:grpSp>
        <p:nvGrpSpPr>
          <p:cNvPr id="68611" name="Grupo 35"/>
          <p:cNvGrpSpPr>
            <a:grpSpLocks/>
          </p:cNvGrpSpPr>
          <p:nvPr/>
        </p:nvGrpSpPr>
        <p:grpSpPr bwMode="auto">
          <a:xfrm>
            <a:off x="468313" y="1068388"/>
            <a:ext cx="8154987" cy="6464300"/>
            <a:chOff x="467544" y="1068861"/>
            <a:chExt cx="8155825" cy="6464595"/>
          </a:xfrm>
        </p:grpSpPr>
        <p:sp>
          <p:nvSpPr>
            <p:cNvPr id="33" name="Oval 32"/>
            <p:cNvSpPr/>
            <p:nvPr/>
          </p:nvSpPr>
          <p:spPr>
            <a:xfrm>
              <a:off x="7092862" y="3418468"/>
              <a:ext cx="1530507" cy="1882861"/>
            </a:xfrm>
            <a:prstGeom prst="ellipse">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Product design</a:t>
              </a:r>
            </a:p>
          </p:txBody>
        </p:sp>
        <p:sp>
          <p:nvSpPr>
            <p:cNvPr id="32" name="Seta para a direita 31"/>
            <p:cNvSpPr/>
            <p:nvPr/>
          </p:nvSpPr>
          <p:spPr>
            <a:xfrm>
              <a:off x="467544" y="3791547"/>
              <a:ext cx="6841240" cy="1130352"/>
            </a:xfrm>
            <a:prstGeom prst="rightArrow">
              <a:avLst>
                <a:gd name="adj1" fmla="val 50000"/>
                <a:gd name="adj2" fmla="val 51474"/>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Fluxograma: processo alternativo 30"/>
            <p:cNvSpPr/>
            <p:nvPr/>
          </p:nvSpPr>
          <p:spPr>
            <a:xfrm>
              <a:off x="4571653" y="2904095"/>
              <a:ext cx="1944888" cy="2951297"/>
            </a:xfrm>
            <a:prstGeom prst="flowChartAlternateProcess">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800000"/>
                  </a:solidFill>
                </a:rPr>
                <a:t>Ability to collect relevant information</a:t>
              </a:r>
            </a:p>
            <a:p>
              <a:pPr algn="ctr">
                <a:defRPr/>
              </a:pPr>
              <a:endParaRPr lang="en-GB" sz="1400" dirty="0">
                <a:solidFill>
                  <a:srgbClr val="800000"/>
                </a:solidFill>
              </a:endParaRPr>
            </a:p>
            <a:p>
              <a:pPr algn="ctr">
                <a:defRPr/>
              </a:pPr>
              <a:endParaRPr lang="en-GB" sz="1400" dirty="0">
                <a:solidFill>
                  <a:srgbClr val="800000"/>
                </a:solidFill>
              </a:endParaRPr>
            </a:p>
            <a:p>
              <a:pPr algn="ctr">
                <a:defRPr/>
              </a:pPr>
              <a:r>
                <a:rPr lang="en-GB" sz="1400" dirty="0">
                  <a:solidFill>
                    <a:srgbClr val="800000"/>
                  </a:solidFill>
                </a:rPr>
                <a:t>    ... to </a:t>
              </a:r>
              <a:r>
                <a:rPr lang="en-GB" sz="1600" b="1" dirty="0">
                  <a:solidFill>
                    <a:srgbClr val="800000"/>
                  </a:solidFill>
                </a:rPr>
                <a:t>design</a:t>
              </a:r>
              <a:r>
                <a:rPr lang="en-GB" sz="1400" dirty="0">
                  <a:solidFill>
                    <a:srgbClr val="800000"/>
                  </a:solidFill>
                </a:rPr>
                <a:t> and </a:t>
              </a:r>
              <a:r>
                <a:rPr lang="en-GB" sz="1600" b="1" dirty="0">
                  <a:solidFill>
                    <a:srgbClr val="800000"/>
                  </a:solidFill>
                </a:rPr>
                <a:t>develop</a:t>
              </a:r>
            </a:p>
            <a:p>
              <a:pPr algn="ctr">
                <a:defRPr/>
              </a:pPr>
              <a:endParaRPr lang="en-GB" sz="1400" dirty="0">
                <a:solidFill>
                  <a:srgbClr val="800000"/>
                </a:solidFill>
              </a:endParaRPr>
            </a:p>
            <a:p>
              <a:pPr algn="ctr">
                <a:defRPr/>
              </a:pPr>
              <a:endParaRPr lang="en-GB" sz="1400" dirty="0">
                <a:solidFill>
                  <a:srgbClr val="800000"/>
                </a:solidFill>
              </a:endParaRPr>
            </a:p>
            <a:p>
              <a:pPr algn="ctr">
                <a:defRPr/>
              </a:pPr>
              <a:r>
                <a:rPr lang="en-GB" sz="1400" dirty="0">
                  <a:solidFill>
                    <a:srgbClr val="800000"/>
                  </a:solidFill>
                </a:rPr>
                <a:t>Opportunity to participate in R&amp;D activities</a:t>
              </a:r>
              <a:endParaRPr lang="en-GB" sz="1400" dirty="0">
                <a:solidFill>
                  <a:srgbClr val="800000"/>
                </a:solidFill>
              </a:endParaRPr>
            </a:p>
          </p:txBody>
        </p:sp>
        <p:sp>
          <p:nvSpPr>
            <p:cNvPr id="28" name="Oval 27"/>
            <p:cNvSpPr/>
            <p:nvPr/>
          </p:nvSpPr>
          <p:spPr>
            <a:xfrm>
              <a:off x="3441237" y="3418468"/>
              <a:ext cx="1530507" cy="1882861"/>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b="1" dirty="0"/>
                <a:t>Group</a:t>
              </a:r>
            </a:p>
            <a:p>
              <a:pPr algn="ctr">
                <a:defRPr/>
              </a:pPr>
              <a:r>
                <a:rPr lang="en-GB" sz="2200" b="1" dirty="0"/>
                <a:t>work</a:t>
              </a:r>
            </a:p>
          </p:txBody>
        </p:sp>
        <p:sp>
          <p:nvSpPr>
            <p:cNvPr id="27" name="Seta circular 26"/>
            <p:cNvSpPr/>
            <p:nvPr/>
          </p:nvSpPr>
          <p:spPr>
            <a:xfrm>
              <a:off x="3103065" y="4744091"/>
              <a:ext cx="2783173" cy="2789365"/>
            </a:xfrm>
            <a:prstGeom prst="circularArrow">
              <a:avLst>
                <a:gd name="adj1" fmla="val 5544"/>
                <a:gd name="adj2" fmla="val 1068955"/>
                <a:gd name="adj3" fmla="val 13815233"/>
                <a:gd name="adj4" fmla="val 11492495"/>
                <a:gd name="adj5" fmla="val 7599"/>
              </a:avLst>
            </a:prstGeom>
            <a:solidFill>
              <a:srgbClr val="0070C0"/>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Seta circular 25"/>
            <p:cNvSpPr/>
            <p:nvPr/>
          </p:nvSpPr>
          <p:spPr>
            <a:xfrm flipV="1">
              <a:off x="3103065" y="1068861"/>
              <a:ext cx="2783173" cy="2852867"/>
            </a:xfrm>
            <a:prstGeom prst="circularArrow">
              <a:avLst>
                <a:gd name="adj1" fmla="val 5544"/>
                <a:gd name="adj2" fmla="val 1068955"/>
                <a:gd name="adj3" fmla="val 13815233"/>
                <a:gd name="adj4" fmla="val 11492495"/>
                <a:gd name="adj5" fmla="val 7599"/>
              </a:avLst>
            </a:prstGeom>
            <a:solidFill>
              <a:srgbClr val="0070C0"/>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Seta circular 23"/>
            <p:cNvSpPr/>
            <p:nvPr/>
          </p:nvSpPr>
          <p:spPr>
            <a:xfrm flipV="1">
              <a:off x="2177457" y="1395901"/>
              <a:ext cx="4032664" cy="2911608"/>
            </a:xfrm>
            <a:prstGeom prst="circularArrow">
              <a:avLst>
                <a:gd name="adj1" fmla="val 5544"/>
                <a:gd name="adj2" fmla="val 1055586"/>
                <a:gd name="adj3" fmla="val 13815233"/>
                <a:gd name="adj4" fmla="val 12209348"/>
                <a:gd name="adj5" fmla="val 7599"/>
              </a:avLst>
            </a:prstGeom>
            <a:solidFill>
              <a:srgbClr val="0070C0"/>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Seta circular 17"/>
            <p:cNvSpPr/>
            <p:nvPr/>
          </p:nvSpPr>
          <p:spPr>
            <a:xfrm>
              <a:off x="2177457" y="4413876"/>
              <a:ext cx="4032664" cy="2789365"/>
            </a:xfrm>
            <a:prstGeom prst="circularArrow">
              <a:avLst>
                <a:gd name="adj1" fmla="val 5544"/>
                <a:gd name="adj2" fmla="val 1055586"/>
                <a:gd name="adj3" fmla="val 13815233"/>
                <a:gd name="adj4" fmla="val 12209348"/>
                <a:gd name="adj5" fmla="val 7599"/>
              </a:avLst>
            </a:prstGeom>
            <a:solidFill>
              <a:srgbClr val="0070C0"/>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orma livre 8"/>
            <p:cNvSpPr/>
            <p:nvPr/>
          </p:nvSpPr>
          <p:spPr>
            <a:xfrm>
              <a:off x="1899616" y="3121592"/>
              <a:ext cx="1192335" cy="595340"/>
            </a:xfrm>
            <a:custGeom>
              <a:avLst/>
              <a:gdLst>
                <a:gd name="connsiteX0" fmla="*/ 0 w 1192275"/>
                <a:gd name="connsiteY0" fmla="*/ 99358 h 596137"/>
                <a:gd name="connsiteX1" fmla="*/ 29101 w 1192275"/>
                <a:gd name="connsiteY1" fmla="*/ 29101 h 596137"/>
                <a:gd name="connsiteX2" fmla="*/ 99358 w 1192275"/>
                <a:gd name="connsiteY2" fmla="*/ 0 h 596137"/>
                <a:gd name="connsiteX3" fmla="*/ 1092917 w 1192275"/>
                <a:gd name="connsiteY3" fmla="*/ 0 h 596137"/>
                <a:gd name="connsiteX4" fmla="*/ 1163174 w 1192275"/>
                <a:gd name="connsiteY4" fmla="*/ 29101 h 596137"/>
                <a:gd name="connsiteX5" fmla="*/ 1192275 w 1192275"/>
                <a:gd name="connsiteY5" fmla="*/ 99358 h 596137"/>
                <a:gd name="connsiteX6" fmla="*/ 1192275 w 1192275"/>
                <a:gd name="connsiteY6" fmla="*/ 496779 h 596137"/>
                <a:gd name="connsiteX7" fmla="*/ 1163174 w 1192275"/>
                <a:gd name="connsiteY7" fmla="*/ 567036 h 596137"/>
                <a:gd name="connsiteX8" fmla="*/ 1092917 w 1192275"/>
                <a:gd name="connsiteY8" fmla="*/ 596137 h 596137"/>
                <a:gd name="connsiteX9" fmla="*/ 99358 w 1192275"/>
                <a:gd name="connsiteY9" fmla="*/ 596137 h 596137"/>
                <a:gd name="connsiteX10" fmla="*/ 29101 w 1192275"/>
                <a:gd name="connsiteY10" fmla="*/ 567036 h 596137"/>
                <a:gd name="connsiteX11" fmla="*/ 0 w 1192275"/>
                <a:gd name="connsiteY11" fmla="*/ 496779 h 596137"/>
                <a:gd name="connsiteX12" fmla="*/ 0 w 1192275"/>
                <a:gd name="connsiteY12" fmla="*/ 99358 h 5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275" h="596137">
                  <a:moveTo>
                    <a:pt x="0" y="99358"/>
                  </a:moveTo>
                  <a:cubicBezTo>
                    <a:pt x="0" y="73007"/>
                    <a:pt x="10468" y="47735"/>
                    <a:pt x="29101" y="29101"/>
                  </a:cubicBezTo>
                  <a:cubicBezTo>
                    <a:pt x="47734" y="10468"/>
                    <a:pt x="73006" y="0"/>
                    <a:pt x="99358" y="0"/>
                  </a:cubicBezTo>
                  <a:lnTo>
                    <a:pt x="1092917" y="0"/>
                  </a:lnTo>
                  <a:cubicBezTo>
                    <a:pt x="1119268" y="0"/>
                    <a:pt x="1144540" y="10468"/>
                    <a:pt x="1163174" y="29101"/>
                  </a:cubicBezTo>
                  <a:cubicBezTo>
                    <a:pt x="1181807" y="47734"/>
                    <a:pt x="1192275" y="73006"/>
                    <a:pt x="1192275" y="99358"/>
                  </a:cubicBezTo>
                  <a:lnTo>
                    <a:pt x="1192275" y="496779"/>
                  </a:lnTo>
                  <a:cubicBezTo>
                    <a:pt x="1192275" y="523130"/>
                    <a:pt x="1181807" y="548402"/>
                    <a:pt x="1163174" y="567036"/>
                  </a:cubicBezTo>
                  <a:cubicBezTo>
                    <a:pt x="1144541" y="585669"/>
                    <a:pt x="1119269" y="596137"/>
                    <a:pt x="1092917" y="596137"/>
                  </a:cubicBezTo>
                  <a:lnTo>
                    <a:pt x="99358" y="596137"/>
                  </a:lnTo>
                  <a:cubicBezTo>
                    <a:pt x="73007" y="596137"/>
                    <a:pt x="47735" y="585669"/>
                    <a:pt x="29101" y="567036"/>
                  </a:cubicBezTo>
                  <a:cubicBezTo>
                    <a:pt x="10468" y="548403"/>
                    <a:pt x="0" y="523131"/>
                    <a:pt x="0" y="496779"/>
                  </a:cubicBezTo>
                  <a:lnTo>
                    <a:pt x="0" y="99358"/>
                  </a:lnTo>
                  <a:close/>
                </a:path>
              </a:pathLst>
            </a:custGeom>
            <a:solidFill>
              <a:srgbClr val="800000"/>
            </a:solidFill>
            <a:ln>
              <a:solidFill>
                <a:schemeClr val="bg1">
                  <a:lumMod val="75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351" tIns="124351" rIns="124351" bIns="124351" spcCol="1270" anchor="ctr"/>
            <a:lstStyle/>
            <a:p>
              <a:pPr algn="ctr" defTabSz="1111250">
                <a:lnSpc>
                  <a:spcPct val="90000"/>
                </a:lnSpc>
                <a:spcAft>
                  <a:spcPct val="35000"/>
                </a:spcAft>
                <a:defRPr/>
              </a:pPr>
              <a:r>
                <a:rPr lang="en-GB" sz="1200" dirty="0"/>
                <a:t>Mechanisms analysis</a:t>
              </a:r>
              <a:endParaRPr lang="en-GB" sz="1200" dirty="0"/>
            </a:p>
          </p:txBody>
        </p:sp>
        <p:sp>
          <p:nvSpPr>
            <p:cNvPr id="10" name="Forma livre 9"/>
            <p:cNvSpPr/>
            <p:nvPr/>
          </p:nvSpPr>
          <p:spPr>
            <a:xfrm>
              <a:off x="3091951" y="2450049"/>
              <a:ext cx="1192336" cy="596927"/>
            </a:xfrm>
            <a:custGeom>
              <a:avLst/>
              <a:gdLst>
                <a:gd name="connsiteX0" fmla="*/ 0 w 1192275"/>
                <a:gd name="connsiteY0" fmla="*/ 99358 h 596137"/>
                <a:gd name="connsiteX1" fmla="*/ 29101 w 1192275"/>
                <a:gd name="connsiteY1" fmla="*/ 29101 h 596137"/>
                <a:gd name="connsiteX2" fmla="*/ 99358 w 1192275"/>
                <a:gd name="connsiteY2" fmla="*/ 0 h 596137"/>
                <a:gd name="connsiteX3" fmla="*/ 1092917 w 1192275"/>
                <a:gd name="connsiteY3" fmla="*/ 0 h 596137"/>
                <a:gd name="connsiteX4" fmla="*/ 1163174 w 1192275"/>
                <a:gd name="connsiteY4" fmla="*/ 29101 h 596137"/>
                <a:gd name="connsiteX5" fmla="*/ 1192275 w 1192275"/>
                <a:gd name="connsiteY5" fmla="*/ 99358 h 596137"/>
                <a:gd name="connsiteX6" fmla="*/ 1192275 w 1192275"/>
                <a:gd name="connsiteY6" fmla="*/ 496779 h 596137"/>
                <a:gd name="connsiteX7" fmla="*/ 1163174 w 1192275"/>
                <a:gd name="connsiteY7" fmla="*/ 567036 h 596137"/>
                <a:gd name="connsiteX8" fmla="*/ 1092917 w 1192275"/>
                <a:gd name="connsiteY8" fmla="*/ 596137 h 596137"/>
                <a:gd name="connsiteX9" fmla="*/ 99358 w 1192275"/>
                <a:gd name="connsiteY9" fmla="*/ 596137 h 596137"/>
                <a:gd name="connsiteX10" fmla="*/ 29101 w 1192275"/>
                <a:gd name="connsiteY10" fmla="*/ 567036 h 596137"/>
                <a:gd name="connsiteX11" fmla="*/ 0 w 1192275"/>
                <a:gd name="connsiteY11" fmla="*/ 496779 h 596137"/>
                <a:gd name="connsiteX12" fmla="*/ 0 w 1192275"/>
                <a:gd name="connsiteY12" fmla="*/ 99358 h 5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275" h="596137">
                  <a:moveTo>
                    <a:pt x="0" y="99358"/>
                  </a:moveTo>
                  <a:cubicBezTo>
                    <a:pt x="0" y="73007"/>
                    <a:pt x="10468" y="47735"/>
                    <a:pt x="29101" y="29101"/>
                  </a:cubicBezTo>
                  <a:cubicBezTo>
                    <a:pt x="47734" y="10468"/>
                    <a:pt x="73006" y="0"/>
                    <a:pt x="99358" y="0"/>
                  </a:cubicBezTo>
                  <a:lnTo>
                    <a:pt x="1092917" y="0"/>
                  </a:lnTo>
                  <a:cubicBezTo>
                    <a:pt x="1119268" y="0"/>
                    <a:pt x="1144540" y="10468"/>
                    <a:pt x="1163174" y="29101"/>
                  </a:cubicBezTo>
                  <a:cubicBezTo>
                    <a:pt x="1181807" y="47734"/>
                    <a:pt x="1192275" y="73006"/>
                    <a:pt x="1192275" y="99358"/>
                  </a:cubicBezTo>
                  <a:lnTo>
                    <a:pt x="1192275" y="496779"/>
                  </a:lnTo>
                  <a:cubicBezTo>
                    <a:pt x="1192275" y="523130"/>
                    <a:pt x="1181807" y="548402"/>
                    <a:pt x="1163174" y="567036"/>
                  </a:cubicBezTo>
                  <a:cubicBezTo>
                    <a:pt x="1144541" y="585669"/>
                    <a:pt x="1119269" y="596137"/>
                    <a:pt x="1092917" y="596137"/>
                  </a:cubicBezTo>
                  <a:lnTo>
                    <a:pt x="99358" y="596137"/>
                  </a:lnTo>
                  <a:cubicBezTo>
                    <a:pt x="73007" y="596137"/>
                    <a:pt x="47735" y="585669"/>
                    <a:pt x="29101" y="567036"/>
                  </a:cubicBezTo>
                  <a:cubicBezTo>
                    <a:pt x="10468" y="548403"/>
                    <a:pt x="0" y="523131"/>
                    <a:pt x="0" y="496779"/>
                  </a:cubicBezTo>
                  <a:lnTo>
                    <a:pt x="0" y="99358"/>
                  </a:lnTo>
                  <a:close/>
                </a:path>
              </a:pathLst>
            </a:custGeom>
            <a:solidFill>
              <a:srgbClr val="800000"/>
            </a:solidFill>
            <a:ln>
              <a:solidFill>
                <a:schemeClr val="bg1">
                  <a:lumMod val="75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351" tIns="124351" rIns="124351" bIns="124351" spcCol="1270" anchor="ctr"/>
            <a:lstStyle/>
            <a:p>
              <a:pPr algn="ctr" defTabSz="1111250">
                <a:lnSpc>
                  <a:spcPct val="90000"/>
                </a:lnSpc>
                <a:spcAft>
                  <a:spcPct val="35000"/>
                </a:spcAft>
                <a:defRPr/>
              </a:pPr>
              <a:r>
                <a:rPr lang="en-GB" sz="1200" dirty="0"/>
                <a:t>Automation</a:t>
              </a:r>
              <a:endParaRPr lang="en-GB" sz="1200" dirty="0"/>
            </a:p>
          </p:txBody>
        </p:sp>
        <p:sp>
          <p:nvSpPr>
            <p:cNvPr id="11" name="Forma livre 10"/>
            <p:cNvSpPr/>
            <p:nvPr/>
          </p:nvSpPr>
          <p:spPr>
            <a:xfrm>
              <a:off x="1899616" y="4996515"/>
              <a:ext cx="1192335" cy="596927"/>
            </a:xfrm>
            <a:custGeom>
              <a:avLst/>
              <a:gdLst>
                <a:gd name="connsiteX0" fmla="*/ 0 w 1192275"/>
                <a:gd name="connsiteY0" fmla="*/ 99358 h 596137"/>
                <a:gd name="connsiteX1" fmla="*/ 29101 w 1192275"/>
                <a:gd name="connsiteY1" fmla="*/ 29101 h 596137"/>
                <a:gd name="connsiteX2" fmla="*/ 99358 w 1192275"/>
                <a:gd name="connsiteY2" fmla="*/ 0 h 596137"/>
                <a:gd name="connsiteX3" fmla="*/ 1092917 w 1192275"/>
                <a:gd name="connsiteY3" fmla="*/ 0 h 596137"/>
                <a:gd name="connsiteX4" fmla="*/ 1163174 w 1192275"/>
                <a:gd name="connsiteY4" fmla="*/ 29101 h 596137"/>
                <a:gd name="connsiteX5" fmla="*/ 1192275 w 1192275"/>
                <a:gd name="connsiteY5" fmla="*/ 99358 h 596137"/>
                <a:gd name="connsiteX6" fmla="*/ 1192275 w 1192275"/>
                <a:gd name="connsiteY6" fmla="*/ 496779 h 596137"/>
                <a:gd name="connsiteX7" fmla="*/ 1163174 w 1192275"/>
                <a:gd name="connsiteY7" fmla="*/ 567036 h 596137"/>
                <a:gd name="connsiteX8" fmla="*/ 1092917 w 1192275"/>
                <a:gd name="connsiteY8" fmla="*/ 596137 h 596137"/>
                <a:gd name="connsiteX9" fmla="*/ 99358 w 1192275"/>
                <a:gd name="connsiteY9" fmla="*/ 596137 h 596137"/>
                <a:gd name="connsiteX10" fmla="*/ 29101 w 1192275"/>
                <a:gd name="connsiteY10" fmla="*/ 567036 h 596137"/>
                <a:gd name="connsiteX11" fmla="*/ 0 w 1192275"/>
                <a:gd name="connsiteY11" fmla="*/ 496779 h 596137"/>
                <a:gd name="connsiteX12" fmla="*/ 0 w 1192275"/>
                <a:gd name="connsiteY12" fmla="*/ 99358 h 5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275" h="596137">
                  <a:moveTo>
                    <a:pt x="0" y="99358"/>
                  </a:moveTo>
                  <a:cubicBezTo>
                    <a:pt x="0" y="73007"/>
                    <a:pt x="10468" y="47735"/>
                    <a:pt x="29101" y="29101"/>
                  </a:cubicBezTo>
                  <a:cubicBezTo>
                    <a:pt x="47734" y="10468"/>
                    <a:pt x="73006" y="0"/>
                    <a:pt x="99358" y="0"/>
                  </a:cubicBezTo>
                  <a:lnTo>
                    <a:pt x="1092917" y="0"/>
                  </a:lnTo>
                  <a:cubicBezTo>
                    <a:pt x="1119268" y="0"/>
                    <a:pt x="1144540" y="10468"/>
                    <a:pt x="1163174" y="29101"/>
                  </a:cubicBezTo>
                  <a:cubicBezTo>
                    <a:pt x="1181807" y="47734"/>
                    <a:pt x="1192275" y="73006"/>
                    <a:pt x="1192275" y="99358"/>
                  </a:cubicBezTo>
                  <a:lnTo>
                    <a:pt x="1192275" y="496779"/>
                  </a:lnTo>
                  <a:cubicBezTo>
                    <a:pt x="1192275" y="523130"/>
                    <a:pt x="1181807" y="548402"/>
                    <a:pt x="1163174" y="567036"/>
                  </a:cubicBezTo>
                  <a:cubicBezTo>
                    <a:pt x="1144541" y="585669"/>
                    <a:pt x="1119269" y="596137"/>
                    <a:pt x="1092917" y="596137"/>
                  </a:cubicBezTo>
                  <a:lnTo>
                    <a:pt x="99358" y="596137"/>
                  </a:lnTo>
                  <a:cubicBezTo>
                    <a:pt x="73007" y="596137"/>
                    <a:pt x="47735" y="585669"/>
                    <a:pt x="29101" y="567036"/>
                  </a:cubicBezTo>
                  <a:cubicBezTo>
                    <a:pt x="10468" y="548403"/>
                    <a:pt x="0" y="523131"/>
                    <a:pt x="0" y="496779"/>
                  </a:cubicBezTo>
                  <a:lnTo>
                    <a:pt x="0" y="99358"/>
                  </a:lnTo>
                  <a:close/>
                </a:path>
              </a:pathLst>
            </a:custGeom>
            <a:solidFill>
              <a:srgbClr val="800000"/>
            </a:solidFill>
            <a:ln>
              <a:solidFill>
                <a:schemeClr val="bg1">
                  <a:lumMod val="75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351" tIns="124351" rIns="124351" bIns="124351" spcCol="1270" anchor="ctr"/>
            <a:lstStyle/>
            <a:p>
              <a:pPr algn="ctr" defTabSz="1111250">
                <a:lnSpc>
                  <a:spcPct val="90000"/>
                </a:lnSpc>
                <a:spcAft>
                  <a:spcPct val="35000"/>
                </a:spcAft>
                <a:defRPr/>
              </a:pPr>
              <a:r>
                <a:rPr lang="en-GB" sz="1200" dirty="0"/>
                <a:t>CAD tools</a:t>
              </a:r>
              <a:endParaRPr lang="en-GB" sz="1200" dirty="0"/>
            </a:p>
          </p:txBody>
        </p:sp>
        <p:sp>
          <p:nvSpPr>
            <p:cNvPr id="12" name="Forma livre 11"/>
            <p:cNvSpPr/>
            <p:nvPr/>
          </p:nvSpPr>
          <p:spPr>
            <a:xfrm>
              <a:off x="3091951" y="5666471"/>
              <a:ext cx="1192336" cy="596927"/>
            </a:xfrm>
            <a:custGeom>
              <a:avLst/>
              <a:gdLst>
                <a:gd name="connsiteX0" fmla="*/ 0 w 1192275"/>
                <a:gd name="connsiteY0" fmla="*/ 99358 h 596137"/>
                <a:gd name="connsiteX1" fmla="*/ 29101 w 1192275"/>
                <a:gd name="connsiteY1" fmla="*/ 29101 h 596137"/>
                <a:gd name="connsiteX2" fmla="*/ 99358 w 1192275"/>
                <a:gd name="connsiteY2" fmla="*/ 0 h 596137"/>
                <a:gd name="connsiteX3" fmla="*/ 1092917 w 1192275"/>
                <a:gd name="connsiteY3" fmla="*/ 0 h 596137"/>
                <a:gd name="connsiteX4" fmla="*/ 1163174 w 1192275"/>
                <a:gd name="connsiteY4" fmla="*/ 29101 h 596137"/>
                <a:gd name="connsiteX5" fmla="*/ 1192275 w 1192275"/>
                <a:gd name="connsiteY5" fmla="*/ 99358 h 596137"/>
                <a:gd name="connsiteX6" fmla="*/ 1192275 w 1192275"/>
                <a:gd name="connsiteY6" fmla="*/ 496779 h 596137"/>
                <a:gd name="connsiteX7" fmla="*/ 1163174 w 1192275"/>
                <a:gd name="connsiteY7" fmla="*/ 567036 h 596137"/>
                <a:gd name="connsiteX8" fmla="*/ 1092917 w 1192275"/>
                <a:gd name="connsiteY8" fmla="*/ 596137 h 596137"/>
                <a:gd name="connsiteX9" fmla="*/ 99358 w 1192275"/>
                <a:gd name="connsiteY9" fmla="*/ 596137 h 596137"/>
                <a:gd name="connsiteX10" fmla="*/ 29101 w 1192275"/>
                <a:gd name="connsiteY10" fmla="*/ 567036 h 596137"/>
                <a:gd name="connsiteX11" fmla="*/ 0 w 1192275"/>
                <a:gd name="connsiteY11" fmla="*/ 496779 h 596137"/>
                <a:gd name="connsiteX12" fmla="*/ 0 w 1192275"/>
                <a:gd name="connsiteY12" fmla="*/ 99358 h 5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275" h="596137">
                  <a:moveTo>
                    <a:pt x="0" y="99358"/>
                  </a:moveTo>
                  <a:cubicBezTo>
                    <a:pt x="0" y="73007"/>
                    <a:pt x="10468" y="47735"/>
                    <a:pt x="29101" y="29101"/>
                  </a:cubicBezTo>
                  <a:cubicBezTo>
                    <a:pt x="47734" y="10468"/>
                    <a:pt x="73006" y="0"/>
                    <a:pt x="99358" y="0"/>
                  </a:cubicBezTo>
                  <a:lnTo>
                    <a:pt x="1092917" y="0"/>
                  </a:lnTo>
                  <a:cubicBezTo>
                    <a:pt x="1119268" y="0"/>
                    <a:pt x="1144540" y="10468"/>
                    <a:pt x="1163174" y="29101"/>
                  </a:cubicBezTo>
                  <a:cubicBezTo>
                    <a:pt x="1181807" y="47734"/>
                    <a:pt x="1192275" y="73006"/>
                    <a:pt x="1192275" y="99358"/>
                  </a:cubicBezTo>
                  <a:lnTo>
                    <a:pt x="1192275" y="496779"/>
                  </a:lnTo>
                  <a:cubicBezTo>
                    <a:pt x="1192275" y="523130"/>
                    <a:pt x="1181807" y="548402"/>
                    <a:pt x="1163174" y="567036"/>
                  </a:cubicBezTo>
                  <a:cubicBezTo>
                    <a:pt x="1144541" y="585669"/>
                    <a:pt x="1119269" y="596137"/>
                    <a:pt x="1092917" y="596137"/>
                  </a:cubicBezTo>
                  <a:lnTo>
                    <a:pt x="99358" y="596137"/>
                  </a:lnTo>
                  <a:cubicBezTo>
                    <a:pt x="73007" y="596137"/>
                    <a:pt x="47735" y="585669"/>
                    <a:pt x="29101" y="567036"/>
                  </a:cubicBezTo>
                  <a:cubicBezTo>
                    <a:pt x="10468" y="548403"/>
                    <a:pt x="0" y="523131"/>
                    <a:pt x="0" y="496779"/>
                  </a:cubicBezTo>
                  <a:lnTo>
                    <a:pt x="0" y="99358"/>
                  </a:lnTo>
                  <a:close/>
                </a:path>
              </a:pathLst>
            </a:custGeom>
            <a:solidFill>
              <a:srgbClr val="800000"/>
            </a:solidFill>
            <a:ln>
              <a:solidFill>
                <a:schemeClr val="bg1">
                  <a:lumMod val="75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351" tIns="124351" rIns="124351" bIns="124351" spcCol="1270" anchor="ctr"/>
            <a:lstStyle/>
            <a:p>
              <a:pPr algn="ctr" defTabSz="1111250">
                <a:lnSpc>
                  <a:spcPct val="90000"/>
                </a:lnSpc>
                <a:spcAft>
                  <a:spcPct val="35000"/>
                </a:spcAft>
                <a:defRPr/>
              </a:pPr>
              <a:r>
                <a:rPr lang="en-GB" sz="1200" dirty="0"/>
                <a:t>Motion simulation software</a:t>
              </a:r>
              <a:endParaRPr lang="en-GB" sz="1200" dirty="0"/>
            </a:p>
          </p:txBody>
        </p:sp>
        <p:sp>
          <p:nvSpPr>
            <p:cNvPr id="13" name="Seta para a direita 12"/>
            <p:cNvSpPr/>
            <p:nvPr/>
          </p:nvSpPr>
          <p:spPr>
            <a:xfrm>
              <a:off x="2163168" y="4153514"/>
              <a:ext cx="1544796" cy="406419"/>
            </a:xfrm>
            <a:prstGeom prst="rightArrow">
              <a:avLst>
                <a:gd name="adj1" fmla="val 50000"/>
                <a:gd name="adj2" fmla="val 73088"/>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4" name="Forma livre 33"/>
            <p:cNvSpPr/>
            <p:nvPr/>
          </p:nvSpPr>
          <p:spPr>
            <a:xfrm>
              <a:off x="1578908" y="2277003"/>
              <a:ext cx="1192335" cy="595340"/>
            </a:xfrm>
            <a:custGeom>
              <a:avLst/>
              <a:gdLst>
                <a:gd name="connsiteX0" fmla="*/ 0 w 1192275"/>
                <a:gd name="connsiteY0" fmla="*/ 99358 h 596137"/>
                <a:gd name="connsiteX1" fmla="*/ 29101 w 1192275"/>
                <a:gd name="connsiteY1" fmla="*/ 29101 h 596137"/>
                <a:gd name="connsiteX2" fmla="*/ 99358 w 1192275"/>
                <a:gd name="connsiteY2" fmla="*/ 0 h 596137"/>
                <a:gd name="connsiteX3" fmla="*/ 1092917 w 1192275"/>
                <a:gd name="connsiteY3" fmla="*/ 0 h 596137"/>
                <a:gd name="connsiteX4" fmla="*/ 1163174 w 1192275"/>
                <a:gd name="connsiteY4" fmla="*/ 29101 h 596137"/>
                <a:gd name="connsiteX5" fmla="*/ 1192275 w 1192275"/>
                <a:gd name="connsiteY5" fmla="*/ 99358 h 596137"/>
                <a:gd name="connsiteX6" fmla="*/ 1192275 w 1192275"/>
                <a:gd name="connsiteY6" fmla="*/ 496779 h 596137"/>
                <a:gd name="connsiteX7" fmla="*/ 1163174 w 1192275"/>
                <a:gd name="connsiteY7" fmla="*/ 567036 h 596137"/>
                <a:gd name="connsiteX8" fmla="*/ 1092917 w 1192275"/>
                <a:gd name="connsiteY8" fmla="*/ 596137 h 596137"/>
                <a:gd name="connsiteX9" fmla="*/ 99358 w 1192275"/>
                <a:gd name="connsiteY9" fmla="*/ 596137 h 596137"/>
                <a:gd name="connsiteX10" fmla="*/ 29101 w 1192275"/>
                <a:gd name="connsiteY10" fmla="*/ 567036 h 596137"/>
                <a:gd name="connsiteX11" fmla="*/ 0 w 1192275"/>
                <a:gd name="connsiteY11" fmla="*/ 496779 h 596137"/>
                <a:gd name="connsiteX12" fmla="*/ 0 w 1192275"/>
                <a:gd name="connsiteY12" fmla="*/ 99358 h 5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275" h="596137">
                  <a:moveTo>
                    <a:pt x="0" y="99358"/>
                  </a:moveTo>
                  <a:cubicBezTo>
                    <a:pt x="0" y="73007"/>
                    <a:pt x="10468" y="47735"/>
                    <a:pt x="29101" y="29101"/>
                  </a:cubicBezTo>
                  <a:cubicBezTo>
                    <a:pt x="47734" y="10468"/>
                    <a:pt x="73006" y="0"/>
                    <a:pt x="99358" y="0"/>
                  </a:cubicBezTo>
                  <a:lnTo>
                    <a:pt x="1092917" y="0"/>
                  </a:lnTo>
                  <a:cubicBezTo>
                    <a:pt x="1119268" y="0"/>
                    <a:pt x="1144540" y="10468"/>
                    <a:pt x="1163174" y="29101"/>
                  </a:cubicBezTo>
                  <a:cubicBezTo>
                    <a:pt x="1181807" y="47734"/>
                    <a:pt x="1192275" y="73006"/>
                    <a:pt x="1192275" y="99358"/>
                  </a:cubicBezTo>
                  <a:lnTo>
                    <a:pt x="1192275" y="496779"/>
                  </a:lnTo>
                  <a:cubicBezTo>
                    <a:pt x="1192275" y="523130"/>
                    <a:pt x="1181807" y="548402"/>
                    <a:pt x="1163174" y="567036"/>
                  </a:cubicBezTo>
                  <a:cubicBezTo>
                    <a:pt x="1144541" y="585669"/>
                    <a:pt x="1119269" y="596137"/>
                    <a:pt x="1092917" y="596137"/>
                  </a:cubicBezTo>
                  <a:lnTo>
                    <a:pt x="99358" y="596137"/>
                  </a:lnTo>
                  <a:cubicBezTo>
                    <a:pt x="73007" y="596137"/>
                    <a:pt x="47735" y="585669"/>
                    <a:pt x="29101" y="567036"/>
                  </a:cubicBezTo>
                  <a:cubicBezTo>
                    <a:pt x="10468" y="548403"/>
                    <a:pt x="0" y="523131"/>
                    <a:pt x="0" y="496779"/>
                  </a:cubicBezTo>
                  <a:lnTo>
                    <a:pt x="0" y="99358"/>
                  </a:lnTo>
                  <a:close/>
                </a:path>
              </a:pathLst>
            </a:custGeom>
            <a:solidFill>
              <a:srgbClr val="800000"/>
            </a:solidFill>
            <a:ln>
              <a:solidFill>
                <a:schemeClr val="bg1">
                  <a:lumMod val="75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351" tIns="124351" rIns="124351" bIns="124351" spcCol="1270" anchor="ctr"/>
            <a:lstStyle/>
            <a:p>
              <a:pPr algn="ctr" defTabSz="1111250">
                <a:lnSpc>
                  <a:spcPct val="90000"/>
                </a:lnSpc>
                <a:spcAft>
                  <a:spcPct val="35000"/>
                </a:spcAft>
                <a:defRPr/>
              </a:pPr>
              <a:r>
                <a:rPr lang="en-GB" sz="1200" dirty="0"/>
                <a:t>(...)</a:t>
              </a:r>
              <a:endParaRPr lang="en-GB" sz="1200" dirty="0"/>
            </a:p>
          </p:txBody>
        </p:sp>
        <p:sp>
          <p:nvSpPr>
            <p:cNvPr id="35" name="Forma livre 34"/>
            <p:cNvSpPr/>
            <p:nvPr/>
          </p:nvSpPr>
          <p:spPr>
            <a:xfrm>
              <a:off x="1567794" y="5877617"/>
              <a:ext cx="1192336" cy="595340"/>
            </a:xfrm>
            <a:custGeom>
              <a:avLst/>
              <a:gdLst>
                <a:gd name="connsiteX0" fmla="*/ 0 w 1192275"/>
                <a:gd name="connsiteY0" fmla="*/ 99358 h 596137"/>
                <a:gd name="connsiteX1" fmla="*/ 29101 w 1192275"/>
                <a:gd name="connsiteY1" fmla="*/ 29101 h 596137"/>
                <a:gd name="connsiteX2" fmla="*/ 99358 w 1192275"/>
                <a:gd name="connsiteY2" fmla="*/ 0 h 596137"/>
                <a:gd name="connsiteX3" fmla="*/ 1092917 w 1192275"/>
                <a:gd name="connsiteY3" fmla="*/ 0 h 596137"/>
                <a:gd name="connsiteX4" fmla="*/ 1163174 w 1192275"/>
                <a:gd name="connsiteY4" fmla="*/ 29101 h 596137"/>
                <a:gd name="connsiteX5" fmla="*/ 1192275 w 1192275"/>
                <a:gd name="connsiteY5" fmla="*/ 99358 h 596137"/>
                <a:gd name="connsiteX6" fmla="*/ 1192275 w 1192275"/>
                <a:gd name="connsiteY6" fmla="*/ 496779 h 596137"/>
                <a:gd name="connsiteX7" fmla="*/ 1163174 w 1192275"/>
                <a:gd name="connsiteY7" fmla="*/ 567036 h 596137"/>
                <a:gd name="connsiteX8" fmla="*/ 1092917 w 1192275"/>
                <a:gd name="connsiteY8" fmla="*/ 596137 h 596137"/>
                <a:gd name="connsiteX9" fmla="*/ 99358 w 1192275"/>
                <a:gd name="connsiteY9" fmla="*/ 596137 h 596137"/>
                <a:gd name="connsiteX10" fmla="*/ 29101 w 1192275"/>
                <a:gd name="connsiteY10" fmla="*/ 567036 h 596137"/>
                <a:gd name="connsiteX11" fmla="*/ 0 w 1192275"/>
                <a:gd name="connsiteY11" fmla="*/ 496779 h 596137"/>
                <a:gd name="connsiteX12" fmla="*/ 0 w 1192275"/>
                <a:gd name="connsiteY12" fmla="*/ 99358 h 5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275" h="596137">
                  <a:moveTo>
                    <a:pt x="0" y="99358"/>
                  </a:moveTo>
                  <a:cubicBezTo>
                    <a:pt x="0" y="73007"/>
                    <a:pt x="10468" y="47735"/>
                    <a:pt x="29101" y="29101"/>
                  </a:cubicBezTo>
                  <a:cubicBezTo>
                    <a:pt x="47734" y="10468"/>
                    <a:pt x="73006" y="0"/>
                    <a:pt x="99358" y="0"/>
                  </a:cubicBezTo>
                  <a:lnTo>
                    <a:pt x="1092917" y="0"/>
                  </a:lnTo>
                  <a:cubicBezTo>
                    <a:pt x="1119268" y="0"/>
                    <a:pt x="1144540" y="10468"/>
                    <a:pt x="1163174" y="29101"/>
                  </a:cubicBezTo>
                  <a:cubicBezTo>
                    <a:pt x="1181807" y="47734"/>
                    <a:pt x="1192275" y="73006"/>
                    <a:pt x="1192275" y="99358"/>
                  </a:cubicBezTo>
                  <a:lnTo>
                    <a:pt x="1192275" y="496779"/>
                  </a:lnTo>
                  <a:cubicBezTo>
                    <a:pt x="1192275" y="523130"/>
                    <a:pt x="1181807" y="548402"/>
                    <a:pt x="1163174" y="567036"/>
                  </a:cubicBezTo>
                  <a:cubicBezTo>
                    <a:pt x="1144541" y="585669"/>
                    <a:pt x="1119269" y="596137"/>
                    <a:pt x="1092917" y="596137"/>
                  </a:cubicBezTo>
                  <a:lnTo>
                    <a:pt x="99358" y="596137"/>
                  </a:lnTo>
                  <a:cubicBezTo>
                    <a:pt x="73007" y="596137"/>
                    <a:pt x="47735" y="585669"/>
                    <a:pt x="29101" y="567036"/>
                  </a:cubicBezTo>
                  <a:cubicBezTo>
                    <a:pt x="10468" y="548403"/>
                    <a:pt x="0" y="523131"/>
                    <a:pt x="0" y="496779"/>
                  </a:cubicBezTo>
                  <a:lnTo>
                    <a:pt x="0" y="99358"/>
                  </a:lnTo>
                  <a:close/>
                </a:path>
              </a:pathLst>
            </a:custGeom>
            <a:solidFill>
              <a:srgbClr val="800000"/>
            </a:solidFill>
            <a:ln>
              <a:solidFill>
                <a:schemeClr val="bg1">
                  <a:lumMod val="75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351" tIns="124351" rIns="124351" bIns="124351" spcCol="1270" anchor="ctr"/>
            <a:lstStyle/>
            <a:p>
              <a:pPr algn="ctr" defTabSz="1111250">
                <a:lnSpc>
                  <a:spcPct val="90000"/>
                </a:lnSpc>
                <a:spcAft>
                  <a:spcPct val="35000"/>
                </a:spcAft>
                <a:defRPr/>
              </a:pPr>
              <a:r>
                <a:rPr lang="en-GB" sz="1200" dirty="0"/>
                <a:t>(...)</a:t>
              </a:r>
              <a:endParaRPr lang="en-GB" sz="1200" dirty="0"/>
            </a:p>
          </p:txBody>
        </p:sp>
        <p:sp>
          <p:nvSpPr>
            <p:cNvPr id="8" name="Forma livre 7"/>
            <p:cNvSpPr/>
            <p:nvPr/>
          </p:nvSpPr>
          <p:spPr>
            <a:xfrm>
              <a:off x="612021" y="3791547"/>
              <a:ext cx="1551147" cy="1130352"/>
            </a:xfrm>
            <a:custGeom>
              <a:avLst/>
              <a:gdLst>
                <a:gd name="connsiteX0" fmla="*/ 0 w 1192275"/>
                <a:gd name="connsiteY0" fmla="*/ 99358 h 596137"/>
                <a:gd name="connsiteX1" fmla="*/ 29101 w 1192275"/>
                <a:gd name="connsiteY1" fmla="*/ 29101 h 596137"/>
                <a:gd name="connsiteX2" fmla="*/ 99358 w 1192275"/>
                <a:gd name="connsiteY2" fmla="*/ 0 h 596137"/>
                <a:gd name="connsiteX3" fmla="*/ 1092917 w 1192275"/>
                <a:gd name="connsiteY3" fmla="*/ 0 h 596137"/>
                <a:gd name="connsiteX4" fmla="*/ 1163174 w 1192275"/>
                <a:gd name="connsiteY4" fmla="*/ 29101 h 596137"/>
                <a:gd name="connsiteX5" fmla="*/ 1192275 w 1192275"/>
                <a:gd name="connsiteY5" fmla="*/ 99358 h 596137"/>
                <a:gd name="connsiteX6" fmla="*/ 1192275 w 1192275"/>
                <a:gd name="connsiteY6" fmla="*/ 496779 h 596137"/>
                <a:gd name="connsiteX7" fmla="*/ 1163174 w 1192275"/>
                <a:gd name="connsiteY7" fmla="*/ 567036 h 596137"/>
                <a:gd name="connsiteX8" fmla="*/ 1092917 w 1192275"/>
                <a:gd name="connsiteY8" fmla="*/ 596137 h 596137"/>
                <a:gd name="connsiteX9" fmla="*/ 99358 w 1192275"/>
                <a:gd name="connsiteY9" fmla="*/ 596137 h 596137"/>
                <a:gd name="connsiteX10" fmla="*/ 29101 w 1192275"/>
                <a:gd name="connsiteY10" fmla="*/ 567036 h 596137"/>
                <a:gd name="connsiteX11" fmla="*/ 0 w 1192275"/>
                <a:gd name="connsiteY11" fmla="*/ 496779 h 596137"/>
                <a:gd name="connsiteX12" fmla="*/ 0 w 1192275"/>
                <a:gd name="connsiteY12" fmla="*/ 99358 h 5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275" h="596137">
                  <a:moveTo>
                    <a:pt x="0" y="99358"/>
                  </a:moveTo>
                  <a:cubicBezTo>
                    <a:pt x="0" y="73007"/>
                    <a:pt x="10468" y="47735"/>
                    <a:pt x="29101" y="29101"/>
                  </a:cubicBezTo>
                  <a:cubicBezTo>
                    <a:pt x="47734" y="10468"/>
                    <a:pt x="73006" y="0"/>
                    <a:pt x="99358" y="0"/>
                  </a:cubicBezTo>
                  <a:lnTo>
                    <a:pt x="1092917" y="0"/>
                  </a:lnTo>
                  <a:cubicBezTo>
                    <a:pt x="1119268" y="0"/>
                    <a:pt x="1144540" y="10468"/>
                    <a:pt x="1163174" y="29101"/>
                  </a:cubicBezTo>
                  <a:cubicBezTo>
                    <a:pt x="1181807" y="47734"/>
                    <a:pt x="1192275" y="73006"/>
                    <a:pt x="1192275" y="99358"/>
                  </a:cubicBezTo>
                  <a:lnTo>
                    <a:pt x="1192275" y="496779"/>
                  </a:lnTo>
                  <a:cubicBezTo>
                    <a:pt x="1192275" y="523130"/>
                    <a:pt x="1181807" y="548402"/>
                    <a:pt x="1163174" y="567036"/>
                  </a:cubicBezTo>
                  <a:cubicBezTo>
                    <a:pt x="1144541" y="585669"/>
                    <a:pt x="1119269" y="596137"/>
                    <a:pt x="1092917" y="596137"/>
                  </a:cubicBezTo>
                  <a:lnTo>
                    <a:pt x="99358" y="596137"/>
                  </a:lnTo>
                  <a:cubicBezTo>
                    <a:pt x="73007" y="596137"/>
                    <a:pt x="47735" y="585669"/>
                    <a:pt x="29101" y="567036"/>
                  </a:cubicBezTo>
                  <a:cubicBezTo>
                    <a:pt x="10468" y="548403"/>
                    <a:pt x="0" y="523131"/>
                    <a:pt x="0" y="496779"/>
                  </a:cubicBezTo>
                  <a:lnTo>
                    <a:pt x="0" y="99358"/>
                  </a:lnTo>
                  <a:close/>
                </a:path>
              </a:pathLst>
            </a:custGeom>
            <a:solidFill>
              <a:srgbClr val="800000"/>
            </a:solidFill>
            <a:ln>
              <a:solidFill>
                <a:schemeClr val="bg1">
                  <a:lumMod val="75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351" tIns="124351" rIns="124351" bIns="124351" spcCol="1270" anchor="ctr"/>
            <a:lstStyle/>
            <a:p>
              <a:pPr algn="ctr" defTabSz="1111250">
                <a:lnSpc>
                  <a:spcPct val="90000"/>
                </a:lnSpc>
                <a:spcAft>
                  <a:spcPct val="35000"/>
                </a:spcAft>
                <a:defRPr/>
              </a:pPr>
              <a:r>
                <a:rPr lang="en-GB" sz="1600" b="1" dirty="0"/>
                <a:t>Engineering design methods</a:t>
              </a:r>
              <a:endParaRPr lang="en-GB" sz="1600" b="1" dirty="0"/>
            </a:p>
          </p:txBody>
        </p:sp>
      </p:grpSp>
    </p:spTree>
  </p:cSld>
  <p:clrMapOvr>
    <a:masterClrMapping/>
  </p:clrMapOvr>
  <p:transition>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titulo_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0658" name="Title 24"/>
          <p:cNvSpPr txBox="1">
            <a:spLocks/>
          </p:cNvSpPr>
          <p:nvPr/>
        </p:nvSpPr>
        <p:spPr bwMode="auto">
          <a:xfrm>
            <a:off x="3336925" y="1357313"/>
            <a:ext cx="5400675" cy="1260475"/>
          </a:xfrm>
          <a:prstGeom prst="rect">
            <a:avLst/>
          </a:prstGeom>
          <a:noFill/>
          <a:ln w="9525">
            <a:noFill/>
            <a:miter lim="800000"/>
            <a:headEnd/>
            <a:tailEnd/>
          </a:ln>
        </p:spPr>
        <p:txBody>
          <a:bodyPr anchor="ctr"/>
          <a:lstStyle/>
          <a:p>
            <a:pPr algn="ctr" eaLnBrk="0" hangingPunct="0"/>
            <a:r>
              <a:rPr lang="pt-PT" sz="3600" b="1">
                <a:solidFill>
                  <a:srgbClr val="666666"/>
                </a:solidFill>
              </a:rPr>
              <a:t>THANK YOU</a:t>
            </a:r>
          </a:p>
        </p:txBody>
      </p:sp>
      <p:sp>
        <p:nvSpPr>
          <p:cNvPr id="5125" name="Rectangle 31"/>
          <p:cNvSpPr>
            <a:spLocks noChangeArrowheads="1"/>
          </p:cNvSpPr>
          <p:nvPr/>
        </p:nvSpPr>
        <p:spPr bwMode="auto">
          <a:xfrm>
            <a:off x="0" y="5749925"/>
            <a:ext cx="3779838" cy="1108075"/>
          </a:xfrm>
          <a:prstGeom prst="rect">
            <a:avLst/>
          </a:prstGeom>
          <a:noFill/>
          <a:ln w="9525">
            <a:noFill/>
            <a:miter lim="800000"/>
            <a:headEnd/>
            <a:tailEnd/>
          </a:ln>
        </p:spPr>
        <p:txBody>
          <a:bodyPr>
            <a:spAutoFit/>
          </a:bodyPr>
          <a:lstStyle/>
          <a:p>
            <a:pPr>
              <a:lnSpc>
                <a:spcPct val="150000"/>
              </a:lnSpc>
              <a:defRPr/>
            </a:pPr>
            <a:endParaRPr lang="pt-PT" sz="1100" b="1" noProof="1">
              <a:solidFill>
                <a:srgbClr val="404040"/>
              </a:solidFill>
              <a:sym typeface="Webdings" pitchFamily="18" charset="2"/>
            </a:endParaRPr>
          </a:p>
          <a:p>
            <a:pPr marL="176213" lvl="1" indent="-176213">
              <a:lnSpc>
                <a:spcPct val="150000"/>
              </a:lnSpc>
              <a:buFont typeface="Wingdings" pitchFamily="2" charset="2"/>
              <a:buChar char="*"/>
              <a:defRPr/>
            </a:pPr>
            <a:r>
              <a:rPr lang="pt-PT" sz="1100" b="1" noProof="1">
                <a:solidFill>
                  <a:srgbClr val="404040"/>
                </a:solidFill>
                <a:cs typeface="Arial" charset="0"/>
                <a:sym typeface="Webdings" pitchFamily="18" charset="2"/>
              </a:rPr>
              <a:t>{eseabra, lffsilva, pflores, mlima}</a:t>
            </a:r>
            <a:r>
              <a:rPr lang="pt-PT" sz="1100" noProof="1">
                <a:solidFill>
                  <a:srgbClr val="404040"/>
                </a:solidFill>
              </a:rPr>
              <a:t>@</a:t>
            </a:r>
            <a:r>
              <a:rPr lang="pt-PT" sz="1100" b="1" noProof="1">
                <a:solidFill>
                  <a:srgbClr val="404040"/>
                </a:solidFill>
              </a:rPr>
              <a:t>dem.uminho</a:t>
            </a:r>
            <a:r>
              <a:rPr lang="pt-PT" sz="1100" b="1" noProof="1">
                <a:solidFill>
                  <a:srgbClr val="404040"/>
                </a:solidFill>
                <a:cs typeface="Times New Roman" pitchFamily="18" charset="0"/>
                <a:sym typeface="Wingdings" pitchFamily="2" charset="2"/>
              </a:rPr>
              <a:t>.pt</a:t>
            </a:r>
            <a:endParaRPr lang="pt-PT" sz="1100" b="1" noProof="1">
              <a:solidFill>
                <a:srgbClr val="404040"/>
              </a:solidFill>
              <a:cs typeface="Times New Roman" pitchFamily="18" charset="0"/>
            </a:endParaRPr>
          </a:p>
          <a:p>
            <a:pPr marL="176213" indent="-176213">
              <a:lnSpc>
                <a:spcPct val="150000"/>
              </a:lnSpc>
              <a:buFont typeface="Wingdings 2" pitchFamily="18" charset="2"/>
              <a:buChar char="'"/>
              <a:defRPr/>
            </a:pPr>
            <a:r>
              <a:rPr lang="pt-PT" sz="1100" b="1" noProof="1">
                <a:solidFill>
                  <a:srgbClr val="404040"/>
                </a:solidFill>
              </a:rPr>
              <a:t>+351 253 510 220 </a:t>
            </a:r>
            <a:endParaRPr lang="pt-PT" sz="1100" b="1" noProof="1">
              <a:solidFill>
                <a:srgbClr val="404040"/>
              </a:solidFill>
              <a:cs typeface="Times New Roman" pitchFamily="18" charset="0"/>
            </a:endParaRPr>
          </a:p>
          <a:p>
            <a:pPr marL="176213" indent="-176213">
              <a:lnSpc>
                <a:spcPct val="150000"/>
              </a:lnSpc>
              <a:defRPr/>
            </a:pPr>
            <a:r>
              <a:rPr lang="pt-PT" sz="1100" b="1" noProof="1">
                <a:solidFill>
                  <a:srgbClr val="404040"/>
                </a:solidFill>
                <a:sym typeface="Wingdings 2" pitchFamily="18" charset="2"/>
              </a:rPr>
              <a:t>	</a:t>
            </a:r>
            <a:r>
              <a:rPr lang="pt-PT" sz="1100" b="1" noProof="1">
                <a:solidFill>
                  <a:srgbClr val="404040"/>
                </a:solidFill>
              </a:rPr>
              <a:t>+</a:t>
            </a:r>
            <a:r>
              <a:rPr lang="pt-PT" sz="1100" b="1" noProof="1">
                <a:solidFill>
                  <a:srgbClr val="404040"/>
                </a:solidFill>
              </a:rPr>
              <a:t>351 253 516 007</a:t>
            </a:r>
            <a:endParaRPr lang="pt-PT" sz="1100" b="1" noProof="1">
              <a:solidFill>
                <a:srgbClr val="404040"/>
              </a:solidFill>
              <a:cs typeface="Times New Roman" pitchFamily="18" charset="0"/>
            </a:endParaRPr>
          </a:p>
        </p:txBody>
      </p:sp>
      <p:pic>
        <p:nvPicPr>
          <p:cNvPr id="70660" name="Picture 9" descr="C:\Users\Luís\Documents\Fotos\Janeiro 2004 007.jpg"/>
          <p:cNvPicPr>
            <a:picLocks noChangeAspect="1" noChangeArrowheads="1"/>
          </p:cNvPicPr>
          <p:nvPr/>
        </p:nvPicPr>
        <p:blipFill>
          <a:blip r:embed="rId4"/>
          <a:srcRect r="5093" b="967"/>
          <a:stretch>
            <a:fillRect/>
          </a:stretch>
        </p:blipFill>
        <p:spPr bwMode="auto">
          <a:xfrm>
            <a:off x="0" y="3143250"/>
            <a:ext cx="2957513" cy="2314575"/>
          </a:xfrm>
          <a:prstGeom prst="rect">
            <a:avLst/>
          </a:prstGeom>
          <a:noFill/>
          <a:ln w="9525">
            <a:noFill/>
            <a:miter lim="800000"/>
            <a:headEnd/>
            <a:tailEnd/>
          </a:ln>
        </p:spPr>
      </p:pic>
      <p:sp>
        <p:nvSpPr>
          <p:cNvPr id="13" name="Text Box 37"/>
          <p:cNvSpPr txBox="1">
            <a:spLocks noChangeArrowheads="1"/>
          </p:cNvSpPr>
          <p:nvPr/>
        </p:nvSpPr>
        <p:spPr bwMode="auto">
          <a:xfrm>
            <a:off x="168275" y="2405063"/>
            <a:ext cx="2124075" cy="168275"/>
          </a:xfrm>
          <a:prstGeom prst="rect">
            <a:avLst/>
          </a:prstGeom>
          <a:noFill/>
          <a:ln w="9525">
            <a:noFill/>
            <a:miter lim="800000"/>
            <a:headEnd/>
            <a:tailEnd/>
          </a:ln>
          <a:effectLst/>
        </p:spPr>
        <p:txBody>
          <a:bodyPr lIns="0" tIns="0" rIns="0" bIns="0">
            <a:spAutoFit/>
          </a:bodyPr>
          <a:lstStyle/>
          <a:p>
            <a:pPr>
              <a:spcBef>
                <a:spcPct val="50000"/>
              </a:spcBef>
              <a:defRPr/>
            </a:pPr>
            <a:r>
              <a:rPr lang="en-US" sz="1100" dirty="0">
                <a:solidFill>
                  <a:schemeClr val="bg2"/>
                </a:solidFill>
                <a:effectLst>
                  <a:outerShdw blurRad="38100" dist="38100" dir="2700000" algn="tl">
                    <a:srgbClr val="C0C0C0"/>
                  </a:outerShdw>
                </a:effectLst>
                <a:latin typeface="Arial Narrow" pitchFamily="34" charset="0"/>
              </a:rPr>
              <a:t>Dynamics of Mechanical Systems</a:t>
            </a:r>
          </a:p>
        </p:txBody>
      </p:sp>
      <p:pic>
        <p:nvPicPr>
          <p:cNvPr id="70662" name="Picture 42" descr="Icon"/>
          <p:cNvPicPr>
            <a:picLocks noChangeArrowheads="1"/>
          </p:cNvPicPr>
          <p:nvPr/>
        </p:nvPicPr>
        <p:blipFill>
          <a:blip r:embed="rId5">
            <a:clrChange>
              <a:clrFrom>
                <a:srgbClr val="CCCCCC"/>
              </a:clrFrom>
              <a:clrTo>
                <a:srgbClr val="CCCCCC">
                  <a:alpha val="0"/>
                </a:srgbClr>
              </a:clrTo>
            </a:clrChange>
          </a:blip>
          <a:srcRect/>
          <a:stretch>
            <a:fillRect/>
          </a:stretch>
        </p:blipFill>
        <p:spPr bwMode="auto">
          <a:xfrm>
            <a:off x="2357438" y="1571625"/>
            <a:ext cx="309562" cy="309563"/>
          </a:xfrm>
          <a:prstGeom prst="rect">
            <a:avLst/>
          </a:prstGeom>
          <a:noFill/>
          <a:ln w="9525">
            <a:noFill/>
            <a:miter lim="800000"/>
            <a:headEnd/>
            <a:tailEnd/>
          </a:ln>
        </p:spPr>
      </p:pic>
      <p:sp>
        <p:nvSpPr>
          <p:cNvPr id="70663" name="Title 24"/>
          <p:cNvSpPr txBox="1">
            <a:spLocks/>
          </p:cNvSpPr>
          <p:nvPr/>
        </p:nvSpPr>
        <p:spPr bwMode="auto">
          <a:xfrm>
            <a:off x="3143250" y="3621088"/>
            <a:ext cx="5786438" cy="1357312"/>
          </a:xfrm>
          <a:prstGeom prst="rect">
            <a:avLst/>
          </a:prstGeom>
          <a:noFill/>
          <a:ln w="9525">
            <a:noFill/>
            <a:miter lim="800000"/>
            <a:headEnd/>
            <a:tailEnd/>
          </a:ln>
        </p:spPr>
        <p:txBody>
          <a:bodyPr anchor="ctr"/>
          <a:lstStyle/>
          <a:p>
            <a:pPr algn="ctr" eaLnBrk="0" hangingPunct="0"/>
            <a:r>
              <a:rPr lang="en-US" sz="2000" b="1">
                <a:solidFill>
                  <a:srgbClr val="800000"/>
                </a:solidFill>
              </a:rPr>
              <a:t>Competency-Based Education in the</a:t>
            </a:r>
          </a:p>
          <a:p>
            <a:pPr algn="ctr" eaLnBrk="0" hangingPunct="0"/>
            <a:r>
              <a:rPr lang="en-US" sz="2000" b="1">
                <a:solidFill>
                  <a:srgbClr val="800000"/>
                </a:solidFill>
              </a:rPr>
              <a:t>Design of Medical Rehabilitation Devices:</a:t>
            </a:r>
          </a:p>
          <a:p>
            <a:pPr algn="ctr" eaLnBrk="0" hangingPunct="0"/>
            <a:r>
              <a:rPr lang="en-US" sz="2000" b="1">
                <a:solidFill>
                  <a:srgbClr val="800000"/>
                </a:solidFill>
              </a:rPr>
              <a:t>a Case Study</a:t>
            </a:r>
          </a:p>
        </p:txBody>
      </p:sp>
      <p:pic>
        <p:nvPicPr>
          <p:cNvPr id="70664" name="Picture 15"/>
          <p:cNvPicPr>
            <a:picLocks noChangeAspect="1" noChangeArrowheads="1"/>
          </p:cNvPicPr>
          <p:nvPr/>
        </p:nvPicPr>
        <p:blipFill>
          <a:blip r:embed="rId6"/>
          <a:srcRect/>
          <a:stretch>
            <a:fillRect/>
          </a:stretch>
        </p:blipFill>
        <p:spPr bwMode="auto">
          <a:xfrm>
            <a:off x="8355013" y="0"/>
            <a:ext cx="788987" cy="539750"/>
          </a:xfrm>
          <a:prstGeom prst="rect">
            <a:avLst/>
          </a:prstGeom>
          <a:noFill/>
          <a:ln w="9525">
            <a:noFill/>
            <a:miter lim="800000"/>
            <a:headEnd/>
            <a:tailEnd/>
          </a:ln>
        </p:spPr>
      </p:pic>
      <p:sp>
        <p:nvSpPr>
          <p:cNvPr id="70665" name="Text Box 13"/>
          <p:cNvSpPr txBox="1">
            <a:spLocks noChangeArrowheads="1"/>
          </p:cNvSpPr>
          <p:nvPr/>
        </p:nvSpPr>
        <p:spPr bwMode="auto">
          <a:xfrm>
            <a:off x="4643438" y="0"/>
            <a:ext cx="3733800" cy="600075"/>
          </a:xfrm>
          <a:prstGeom prst="rect">
            <a:avLst/>
          </a:prstGeom>
          <a:noFill/>
          <a:ln w="9525">
            <a:noFill/>
            <a:miter lim="800000"/>
            <a:headEnd/>
            <a:tailEnd/>
          </a:ln>
        </p:spPr>
        <p:txBody>
          <a:bodyPr>
            <a:spAutoFit/>
          </a:bodyPr>
          <a:lstStyle/>
          <a:p>
            <a:pPr algn="r"/>
            <a:r>
              <a:rPr lang="en-US" sz="1100" b="1"/>
              <a:t>International Conference on Engineering Education</a:t>
            </a:r>
          </a:p>
          <a:p>
            <a:pPr algn="r"/>
            <a:r>
              <a:rPr lang="en-US" sz="1100" b="1"/>
              <a:t>ICEE-2010</a:t>
            </a:r>
          </a:p>
          <a:p>
            <a:pPr algn="r"/>
            <a:r>
              <a:rPr lang="en-US" sz="1100"/>
              <a:t>July 18–22, 2010, Gliwice, Poland</a:t>
            </a:r>
            <a:endParaRPr lang="pt-PT" sz="1100"/>
          </a:p>
        </p:txBody>
      </p:sp>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GB" sz="3600" b="1" smtClean="0">
                <a:solidFill>
                  <a:srgbClr val="666666"/>
                </a:solidFill>
                <a:latin typeface="Arial" charset="0"/>
              </a:rPr>
              <a:t>Introduction</a:t>
            </a:r>
          </a:p>
        </p:txBody>
      </p:sp>
      <p:sp>
        <p:nvSpPr>
          <p:cNvPr id="14338" name="Text Box 1028"/>
          <p:cNvSpPr txBox="1">
            <a:spLocks noChangeArrowheads="1"/>
          </p:cNvSpPr>
          <p:nvPr/>
        </p:nvSpPr>
        <p:spPr bwMode="auto">
          <a:xfrm>
            <a:off x="669925" y="1643063"/>
            <a:ext cx="8321675" cy="3519487"/>
          </a:xfrm>
          <a:prstGeom prst="rect">
            <a:avLst/>
          </a:prstGeom>
          <a:noFill/>
          <a:ln w="9525">
            <a:noFill/>
            <a:miter lim="800000"/>
            <a:headEnd/>
            <a:tailEnd/>
          </a:ln>
        </p:spPr>
        <p:txBody>
          <a:bodyPr>
            <a:spAutoFit/>
          </a:bodyPr>
          <a:lstStyle/>
          <a:p>
            <a:pPr marL="280988" indent="-280988" algn="just">
              <a:spcAft>
                <a:spcPts val="800"/>
              </a:spcAft>
              <a:buFontTx/>
              <a:buChar char="•"/>
            </a:pPr>
            <a:r>
              <a:rPr lang="en-GB" sz="2400" b="1">
                <a:solidFill>
                  <a:srgbClr val="800000"/>
                </a:solidFill>
              </a:rPr>
              <a:t>To reduce </a:t>
            </a:r>
            <a:r>
              <a:rPr lang="en-GB" sz="2400">
                <a:solidFill>
                  <a:srgbClr val="800000"/>
                </a:solidFill>
              </a:rPr>
              <a:t>the potential healthcare </a:t>
            </a:r>
            <a:r>
              <a:rPr lang="en-GB" sz="2400" b="1">
                <a:solidFill>
                  <a:srgbClr val="800000"/>
                </a:solidFill>
              </a:rPr>
              <a:t>costs</a:t>
            </a:r>
            <a:r>
              <a:rPr lang="en-GB" sz="2400">
                <a:solidFill>
                  <a:srgbClr val="800000"/>
                </a:solidFill>
              </a:rPr>
              <a:t> arising from a rapidly aging industrial world population, </a:t>
            </a:r>
            <a:r>
              <a:rPr lang="en-GB" sz="2400" b="1">
                <a:solidFill>
                  <a:srgbClr val="800000"/>
                </a:solidFill>
              </a:rPr>
              <a:t>the problem of sustaining independent living</a:t>
            </a:r>
            <a:r>
              <a:rPr lang="en-GB" sz="2400">
                <a:solidFill>
                  <a:srgbClr val="800000"/>
                </a:solidFill>
              </a:rPr>
              <a:t> for the elderly and persons with low to high levels of disabilities </a:t>
            </a:r>
            <a:r>
              <a:rPr lang="en-GB" sz="2400" b="1">
                <a:solidFill>
                  <a:srgbClr val="800000"/>
                </a:solidFill>
              </a:rPr>
              <a:t>must be addressed</a:t>
            </a:r>
            <a:r>
              <a:rPr lang="en-GB" sz="2400">
                <a:solidFill>
                  <a:srgbClr val="800000"/>
                </a:solidFill>
              </a:rPr>
              <a:t>.</a:t>
            </a:r>
          </a:p>
          <a:p>
            <a:pPr marL="280988" indent="-280988" algn="just">
              <a:spcAft>
                <a:spcPts val="800"/>
              </a:spcAft>
              <a:buFontTx/>
              <a:buChar char="•"/>
            </a:pPr>
            <a:r>
              <a:rPr lang="en-GB" sz="2400" b="1">
                <a:solidFill>
                  <a:srgbClr val="800000"/>
                </a:solidFill>
              </a:rPr>
              <a:t>Medical rehabilitation research </a:t>
            </a:r>
            <a:r>
              <a:rPr lang="en-GB" sz="2400">
                <a:solidFill>
                  <a:srgbClr val="800000"/>
                </a:solidFill>
              </a:rPr>
              <a:t>is directed towards </a:t>
            </a:r>
            <a:r>
              <a:rPr lang="en-GB" sz="2400" b="1">
                <a:solidFill>
                  <a:srgbClr val="800000"/>
                </a:solidFill>
              </a:rPr>
              <a:t>restitution and improvement </a:t>
            </a:r>
            <a:r>
              <a:rPr lang="en-GB" sz="2400">
                <a:solidFill>
                  <a:srgbClr val="800000"/>
                </a:solidFill>
              </a:rPr>
              <a:t>of functional capability lost as a consequence of injury, disease and congenital disorder of children and adults.</a:t>
            </a: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GB" sz="3600" b="1" smtClean="0">
                <a:solidFill>
                  <a:srgbClr val="666666"/>
                </a:solidFill>
                <a:latin typeface="Arial" charset="0"/>
              </a:rPr>
              <a:t>Introduction</a:t>
            </a:r>
          </a:p>
        </p:txBody>
      </p:sp>
      <p:sp>
        <p:nvSpPr>
          <p:cNvPr id="16386" name="Text Box 1028"/>
          <p:cNvSpPr txBox="1">
            <a:spLocks noChangeArrowheads="1"/>
          </p:cNvSpPr>
          <p:nvPr/>
        </p:nvSpPr>
        <p:spPr bwMode="auto">
          <a:xfrm>
            <a:off x="669925" y="1643063"/>
            <a:ext cx="8321675" cy="3754437"/>
          </a:xfrm>
          <a:prstGeom prst="rect">
            <a:avLst/>
          </a:prstGeom>
          <a:noFill/>
          <a:ln w="9525">
            <a:noFill/>
            <a:miter lim="800000"/>
            <a:headEnd/>
            <a:tailEnd/>
          </a:ln>
        </p:spPr>
        <p:txBody>
          <a:bodyPr>
            <a:spAutoFit/>
          </a:bodyPr>
          <a:lstStyle/>
          <a:p>
            <a:pPr marL="280988" indent="-280988" algn="just">
              <a:spcAft>
                <a:spcPts val="800"/>
              </a:spcAft>
              <a:buFontTx/>
              <a:buChar char="•"/>
            </a:pPr>
            <a:r>
              <a:rPr lang="en-GB" sz="2400">
                <a:solidFill>
                  <a:srgbClr val="800000"/>
                </a:solidFill>
              </a:rPr>
              <a:t>The </a:t>
            </a:r>
            <a:r>
              <a:rPr lang="en-GB" sz="2400" b="1">
                <a:solidFill>
                  <a:srgbClr val="800000"/>
                </a:solidFill>
              </a:rPr>
              <a:t>mission research </a:t>
            </a:r>
            <a:r>
              <a:rPr lang="en-GB" sz="2400">
                <a:solidFill>
                  <a:srgbClr val="800000"/>
                </a:solidFill>
              </a:rPr>
              <a:t>is to improve the ability of </a:t>
            </a:r>
            <a:r>
              <a:rPr lang="en-GB" sz="2400" b="1">
                <a:solidFill>
                  <a:srgbClr val="800000"/>
                </a:solidFill>
              </a:rPr>
              <a:t>medical rehabilitation </a:t>
            </a:r>
            <a:r>
              <a:rPr lang="en-GB" sz="2400">
                <a:solidFill>
                  <a:srgbClr val="800000"/>
                </a:solidFill>
              </a:rPr>
              <a:t>to restore or improve function through research on:</a:t>
            </a:r>
          </a:p>
          <a:p>
            <a:pPr marL="811213" lvl="1" indent="-365125" algn="just">
              <a:spcAft>
                <a:spcPts val="800"/>
              </a:spcAft>
              <a:buFont typeface="Franklin Gothic Book" pitchFamily="34" charset="0"/>
              <a:buAutoNum type="arabicParenR"/>
            </a:pPr>
            <a:r>
              <a:rPr lang="en-GB">
                <a:solidFill>
                  <a:srgbClr val="800000"/>
                </a:solidFill>
              </a:rPr>
              <a:t>functional problems associated with diminished mobility;</a:t>
            </a:r>
          </a:p>
          <a:p>
            <a:pPr marL="811213" lvl="1" indent="-365125" algn="just">
              <a:spcAft>
                <a:spcPts val="800"/>
              </a:spcAft>
              <a:buFont typeface="Franklin Gothic Book" pitchFamily="34" charset="0"/>
              <a:buAutoNum type="arabicParenR"/>
            </a:pPr>
            <a:r>
              <a:rPr lang="en-GB">
                <a:solidFill>
                  <a:srgbClr val="800000"/>
                </a:solidFill>
              </a:rPr>
              <a:t>body systems response to lost function;</a:t>
            </a:r>
          </a:p>
          <a:p>
            <a:pPr marL="811213" lvl="1" indent="-365125" algn="just">
              <a:spcAft>
                <a:spcPts val="800"/>
              </a:spcAft>
              <a:buFont typeface="Franklin Gothic Book" pitchFamily="34" charset="0"/>
              <a:buAutoNum type="arabicParenR"/>
            </a:pPr>
            <a:r>
              <a:rPr lang="en-GB">
                <a:solidFill>
                  <a:srgbClr val="800000"/>
                </a:solidFill>
              </a:rPr>
              <a:t>adaptive behaviour systems modifications to functional loss;</a:t>
            </a:r>
          </a:p>
          <a:p>
            <a:pPr marL="811213" lvl="1" indent="-365125" algn="just">
              <a:spcAft>
                <a:spcPts val="800"/>
              </a:spcAft>
              <a:buFont typeface="Franklin Gothic Book" pitchFamily="34" charset="0"/>
              <a:buAutoNum type="arabicParenR"/>
            </a:pPr>
            <a:r>
              <a:rPr lang="en-GB">
                <a:solidFill>
                  <a:srgbClr val="800000"/>
                </a:solidFill>
              </a:rPr>
              <a:t>treatment intervention effectiveness in restoring function;</a:t>
            </a:r>
          </a:p>
          <a:p>
            <a:pPr marL="811213" lvl="1" indent="-365125" algn="just">
              <a:spcAft>
                <a:spcPts val="800"/>
              </a:spcAft>
              <a:buFont typeface="Franklin Gothic Book" pitchFamily="34" charset="0"/>
              <a:buAutoNum type="arabicParenR"/>
            </a:pPr>
            <a:r>
              <a:rPr lang="en-GB">
                <a:solidFill>
                  <a:srgbClr val="800000"/>
                </a:solidFill>
              </a:rPr>
              <a:t>assistive devices that replace or enhance function, and</a:t>
            </a:r>
          </a:p>
          <a:p>
            <a:pPr marL="811213" lvl="1" indent="-365125" algn="just">
              <a:spcAft>
                <a:spcPts val="800"/>
              </a:spcAft>
              <a:buFont typeface="Franklin Gothic Book" pitchFamily="34" charset="0"/>
              <a:buAutoNum type="arabicParenR"/>
            </a:pPr>
            <a:r>
              <a:rPr lang="en-GB">
                <a:solidFill>
                  <a:srgbClr val="800000"/>
                </a:solidFill>
              </a:rPr>
              <a:t>outcome measurement systems that provide an integrative method for tracking functional change over time in many different domains.</a:t>
            </a:r>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GB" sz="3600" b="1" smtClean="0">
                <a:solidFill>
                  <a:srgbClr val="666666"/>
                </a:solidFill>
                <a:latin typeface="Arial" charset="0"/>
              </a:rPr>
              <a:t>Introduction</a:t>
            </a:r>
          </a:p>
        </p:txBody>
      </p:sp>
      <p:sp>
        <p:nvSpPr>
          <p:cNvPr id="18434" name="Text Box 1028"/>
          <p:cNvSpPr txBox="1">
            <a:spLocks noChangeArrowheads="1"/>
          </p:cNvSpPr>
          <p:nvPr/>
        </p:nvSpPr>
        <p:spPr bwMode="auto">
          <a:xfrm>
            <a:off x="669925" y="1643063"/>
            <a:ext cx="8321675" cy="3970337"/>
          </a:xfrm>
          <a:prstGeom prst="rect">
            <a:avLst/>
          </a:prstGeom>
          <a:noFill/>
          <a:ln w="9525">
            <a:noFill/>
            <a:miter lim="800000"/>
            <a:headEnd/>
            <a:tailEnd/>
          </a:ln>
        </p:spPr>
        <p:txBody>
          <a:bodyPr>
            <a:spAutoFit/>
          </a:bodyPr>
          <a:lstStyle/>
          <a:p>
            <a:pPr marL="280988" indent="-280988" algn="just">
              <a:spcAft>
                <a:spcPts val="800"/>
              </a:spcAft>
              <a:buFontTx/>
              <a:buChar char="•"/>
            </a:pPr>
            <a:r>
              <a:rPr lang="en-GB" sz="2400">
                <a:solidFill>
                  <a:srgbClr val="800000"/>
                </a:solidFill>
              </a:rPr>
              <a:t>This presentation focus the </a:t>
            </a:r>
            <a:r>
              <a:rPr lang="en-GB" sz="2400" i="1" u="sng">
                <a:solidFill>
                  <a:srgbClr val="800000"/>
                </a:solidFill>
              </a:rPr>
              <a:t>development of assistive devices that replace or enhance function</a:t>
            </a:r>
            <a:r>
              <a:rPr lang="en-GB" sz="2400">
                <a:solidFill>
                  <a:srgbClr val="800000"/>
                </a:solidFill>
              </a:rPr>
              <a:t>, which is the scope of the </a:t>
            </a:r>
            <a:r>
              <a:rPr lang="en-GB" sz="2400" b="1">
                <a:solidFill>
                  <a:srgbClr val="800000"/>
                </a:solidFill>
              </a:rPr>
              <a:t>Curricular Unit</a:t>
            </a:r>
            <a:r>
              <a:rPr lang="en-GB" sz="2400">
                <a:solidFill>
                  <a:srgbClr val="800000"/>
                </a:solidFill>
              </a:rPr>
              <a:t> (CU)</a:t>
            </a:r>
          </a:p>
          <a:p>
            <a:pPr marL="280988" indent="-280988" algn="just">
              <a:spcAft>
                <a:spcPts val="800"/>
              </a:spcAft>
            </a:pPr>
            <a:r>
              <a:rPr lang="en-GB" sz="2400">
                <a:solidFill>
                  <a:srgbClr val="800000"/>
                </a:solidFill>
              </a:rPr>
              <a:t>	</a:t>
            </a:r>
            <a:r>
              <a:rPr lang="en-GB" sz="2800" b="1" i="1">
                <a:solidFill>
                  <a:srgbClr val="800000"/>
                </a:solidFill>
              </a:rPr>
              <a:t>Design of Medical and Rehabilitation Devices </a:t>
            </a:r>
            <a:r>
              <a:rPr lang="en-GB" sz="2400">
                <a:solidFill>
                  <a:srgbClr val="800000"/>
                </a:solidFill>
              </a:rPr>
              <a:t>(Integrated Master course in Biomedical Engineering, specialization area of Biomaterials, Rehabilitation, and Biomechanics), where:</a:t>
            </a:r>
          </a:p>
          <a:p>
            <a:pPr marL="738188" lvl="1" indent="-280988" algn="just">
              <a:spcAft>
                <a:spcPts val="800"/>
              </a:spcAft>
              <a:buFont typeface="Arial" charset="0"/>
              <a:buChar char="►"/>
            </a:pPr>
            <a:r>
              <a:rPr lang="en-GB" sz="1200">
                <a:solidFill>
                  <a:srgbClr val="800000"/>
                </a:solidFill>
              </a:rPr>
              <a:t>The concepts associated with Competence-Based Education are applied using the methodology of problem-based learning/teaching strategies, and</a:t>
            </a:r>
          </a:p>
          <a:p>
            <a:pPr marL="738188" lvl="1" indent="-280988" algn="just">
              <a:spcAft>
                <a:spcPts val="800"/>
              </a:spcAft>
              <a:buFont typeface="Arial" charset="0"/>
              <a:buChar char="►"/>
            </a:pPr>
            <a:r>
              <a:rPr lang="en-GB" sz="1200">
                <a:solidFill>
                  <a:srgbClr val="800000"/>
                </a:solidFill>
              </a:rPr>
              <a:t>The students are active participants rather than passive observers in the learning process, because the knowledge is learned and applied in a realistic problem solving (making decisions, solving problems and analysing the results).</a:t>
            </a:r>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GB" sz="3600" b="1" smtClean="0">
                <a:solidFill>
                  <a:srgbClr val="666666"/>
                </a:solidFill>
                <a:latin typeface="Arial" charset="0"/>
              </a:rPr>
              <a:t>The Curricular Unit</a:t>
            </a:r>
          </a:p>
        </p:txBody>
      </p:sp>
      <p:sp>
        <p:nvSpPr>
          <p:cNvPr id="20482" name="Text Box 1028"/>
          <p:cNvSpPr txBox="1">
            <a:spLocks noChangeArrowheads="1"/>
          </p:cNvSpPr>
          <p:nvPr/>
        </p:nvSpPr>
        <p:spPr bwMode="auto">
          <a:xfrm>
            <a:off x="669925" y="1643063"/>
            <a:ext cx="8321675" cy="708025"/>
          </a:xfrm>
          <a:prstGeom prst="rect">
            <a:avLst/>
          </a:prstGeom>
          <a:noFill/>
          <a:ln w="9525">
            <a:noFill/>
            <a:miter lim="800000"/>
            <a:headEnd/>
            <a:tailEnd/>
          </a:ln>
        </p:spPr>
        <p:txBody>
          <a:bodyPr>
            <a:spAutoFit/>
          </a:bodyPr>
          <a:lstStyle/>
          <a:p>
            <a:pPr marL="280988" indent="-280988" algn="ctr">
              <a:spcAft>
                <a:spcPts val="800"/>
              </a:spcAft>
              <a:buFontTx/>
              <a:buChar char="•"/>
            </a:pPr>
            <a:r>
              <a:rPr lang="en-GB" sz="2800" b="1" i="1">
                <a:solidFill>
                  <a:srgbClr val="800000"/>
                </a:solidFill>
              </a:rPr>
              <a:t>Design of Medical and Rehabilitation Devices </a:t>
            </a:r>
            <a:r>
              <a:rPr lang="en-GB" sz="1200">
                <a:solidFill>
                  <a:srgbClr val="800000"/>
                </a:solidFill>
              </a:rPr>
              <a:t>(</a:t>
            </a:r>
            <a:r>
              <a:rPr lang="en-GB" sz="1100">
                <a:solidFill>
                  <a:srgbClr val="800000"/>
                </a:solidFill>
              </a:rPr>
              <a:t>Integrated Master course in Biomedical Engineering, specialization area of Biomaterials, Rehabilitation, and Biomechanics</a:t>
            </a:r>
            <a:r>
              <a:rPr lang="en-GB" sz="1200">
                <a:solidFill>
                  <a:srgbClr val="800000"/>
                </a:solidFill>
              </a:rPr>
              <a:t>)</a:t>
            </a:r>
          </a:p>
        </p:txBody>
      </p:sp>
      <p:grpSp>
        <p:nvGrpSpPr>
          <p:cNvPr id="20483" name="Grupo 22"/>
          <p:cNvGrpSpPr>
            <a:grpSpLocks/>
          </p:cNvGrpSpPr>
          <p:nvPr/>
        </p:nvGrpSpPr>
        <p:grpSpPr bwMode="auto">
          <a:xfrm>
            <a:off x="2160588" y="2349500"/>
            <a:ext cx="5340350" cy="4389438"/>
            <a:chOff x="2161122" y="2348880"/>
            <a:chExt cx="5339280" cy="4389909"/>
          </a:xfrm>
        </p:grpSpPr>
        <p:sp>
          <p:nvSpPr>
            <p:cNvPr id="30" name="Oval 29"/>
            <p:cNvSpPr/>
            <p:nvPr/>
          </p:nvSpPr>
          <p:spPr>
            <a:xfrm>
              <a:off x="3900673" y="3547572"/>
              <a:ext cx="1726854" cy="2014753"/>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200"/>
            </a:p>
          </p:txBody>
        </p:sp>
        <p:sp>
          <p:nvSpPr>
            <p:cNvPr id="29" name="CaixaDeTexto 28"/>
            <p:cNvSpPr txBox="1"/>
            <p:nvPr/>
          </p:nvSpPr>
          <p:spPr>
            <a:xfrm>
              <a:off x="3972010" y="3933056"/>
              <a:ext cx="1584175" cy="1569660"/>
            </a:xfrm>
            <a:prstGeom prst="rect">
              <a:avLst/>
            </a:prstGeom>
            <a:noFill/>
            <a:scene3d>
              <a:camera prst="orthographicFront"/>
              <a:lightRig rig="threePt" dir="t"/>
            </a:scene3d>
            <a:sp3d>
              <a:bevelT w="0" h="0"/>
            </a:sp3d>
          </p:spPr>
          <p:txBody>
            <a:bodyPr>
              <a:spAutoFit/>
            </a:bodyPr>
            <a:lstStyle/>
            <a:p>
              <a:pPr algn="ctr">
                <a:defRPr/>
              </a:pPr>
              <a:r>
                <a:rPr lang="en-GB" sz="1200" b="1" dirty="0">
                  <a:solidFill>
                    <a:srgbClr val="800000"/>
                  </a:solidFill>
                </a:rPr>
                <a:t>Design of Medical and Rehabilitation Devices</a:t>
              </a:r>
            </a:p>
            <a:p>
              <a:pPr algn="ctr">
                <a:defRPr/>
              </a:pPr>
              <a:endParaRPr lang="en-GB" sz="1200" b="1" dirty="0">
                <a:solidFill>
                  <a:srgbClr val="800000"/>
                </a:solidFill>
              </a:endParaRPr>
            </a:p>
            <a:p>
              <a:pPr algn="ctr">
                <a:defRPr/>
              </a:pPr>
              <a:r>
                <a:rPr lang="en-GB" sz="800" b="1" dirty="0">
                  <a:solidFill>
                    <a:srgbClr val="800000"/>
                  </a:solidFill>
                </a:rPr>
                <a:t>    Theoretical</a:t>
              </a:r>
            </a:p>
            <a:p>
              <a:pPr algn="ctr">
                <a:defRPr/>
              </a:pPr>
              <a:r>
                <a:rPr lang="en-GB" sz="800" b="1" dirty="0">
                  <a:solidFill>
                    <a:srgbClr val="800000"/>
                  </a:solidFill>
                </a:rPr>
                <a:t>   and </a:t>
              </a:r>
            </a:p>
            <a:p>
              <a:pPr algn="ctr">
                <a:defRPr/>
              </a:pPr>
              <a:r>
                <a:rPr lang="en-GB" sz="800" b="1" dirty="0">
                  <a:solidFill>
                    <a:srgbClr val="800000"/>
                  </a:solidFill>
                </a:rPr>
                <a:t>   Practical</a:t>
              </a:r>
            </a:p>
            <a:p>
              <a:pPr algn="ctr">
                <a:defRPr/>
              </a:pPr>
              <a:r>
                <a:rPr lang="en-GB" sz="800" b="1" dirty="0">
                  <a:solidFill>
                    <a:srgbClr val="800000"/>
                  </a:solidFill>
                </a:rPr>
                <a:t>   lectures</a:t>
              </a:r>
            </a:p>
            <a:p>
              <a:pPr algn="ctr">
                <a:defRPr/>
              </a:pPr>
              <a:endParaRPr lang="en-GB" sz="800" b="1" dirty="0">
                <a:solidFill>
                  <a:srgbClr val="800000"/>
                </a:solidFill>
              </a:endParaRPr>
            </a:p>
            <a:p>
              <a:pPr algn="ctr">
                <a:defRPr/>
              </a:pPr>
              <a:r>
                <a:rPr lang="en-GB" sz="800" b="1" dirty="0">
                  <a:solidFill>
                    <a:srgbClr val="800000"/>
                  </a:solidFill>
                </a:rPr>
                <a:t>   2h/week each</a:t>
              </a:r>
              <a:endParaRPr lang="en-GB" sz="800" b="1" dirty="0">
                <a:solidFill>
                  <a:srgbClr val="800000"/>
                </a:solidFill>
              </a:endParaRPr>
            </a:p>
          </p:txBody>
        </p:sp>
        <p:grpSp>
          <p:nvGrpSpPr>
            <p:cNvPr id="20488" name="Grupo 39"/>
            <p:cNvGrpSpPr>
              <a:grpSpLocks/>
            </p:cNvGrpSpPr>
            <p:nvPr/>
          </p:nvGrpSpPr>
          <p:grpSpPr bwMode="auto">
            <a:xfrm>
              <a:off x="2819882" y="2348880"/>
              <a:ext cx="4032448" cy="4389909"/>
              <a:chOff x="2555776" y="2492896"/>
              <a:chExt cx="4032448" cy="4389909"/>
            </a:xfrm>
          </p:grpSpPr>
          <p:sp>
            <p:nvSpPr>
              <p:cNvPr id="27" name="Seta circular 26"/>
              <p:cNvSpPr>
                <a:spLocks noChangeAspect="1"/>
              </p:cNvSpPr>
              <p:nvPr/>
            </p:nvSpPr>
            <p:spPr>
              <a:xfrm>
                <a:off x="2631881" y="2492896"/>
                <a:ext cx="3812411" cy="4389909"/>
              </a:xfrm>
              <a:prstGeom prst="circularArrow">
                <a:avLst>
                  <a:gd name="adj1" fmla="val 6259"/>
                  <a:gd name="adj2" fmla="val 990361"/>
                  <a:gd name="adj3" fmla="val 15245089"/>
                  <a:gd name="adj4" fmla="val 16410986"/>
                  <a:gd name="adj5" fmla="val 7862"/>
                </a:avLst>
              </a:prstGeom>
              <a:solidFill>
                <a:srgbClr val="00B0F0"/>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Seta circular 25"/>
              <p:cNvSpPr/>
              <p:nvPr/>
            </p:nvSpPr>
            <p:spPr>
              <a:xfrm>
                <a:off x="3242946" y="3232750"/>
                <a:ext cx="2545840" cy="2930839"/>
              </a:xfrm>
              <a:prstGeom prst="circularArrow">
                <a:avLst>
                  <a:gd name="adj1" fmla="val 5544"/>
                  <a:gd name="adj2" fmla="val 928452"/>
                  <a:gd name="adj3" fmla="val 13815233"/>
                  <a:gd name="adj4" fmla="val 17713030"/>
                  <a:gd name="adj5" fmla="val 7862"/>
                </a:avLst>
              </a:prstGeom>
              <a:solidFill>
                <a:srgbClr val="0070C0"/>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0499" name="Grupo 4"/>
              <p:cNvGrpSpPr>
                <a:grpSpLocks/>
              </p:cNvGrpSpPr>
              <p:nvPr/>
            </p:nvGrpSpPr>
            <p:grpSpPr bwMode="auto">
              <a:xfrm>
                <a:off x="2555776" y="3212976"/>
                <a:ext cx="4032448" cy="2443655"/>
                <a:chOff x="1524000" y="3487056"/>
                <a:chExt cx="5136232" cy="3112546"/>
              </a:xfrm>
            </p:grpSpPr>
            <p:sp>
              <p:nvSpPr>
                <p:cNvPr id="20500" name="Rectângulo 5"/>
                <p:cNvSpPr>
                  <a:spLocks noChangeArrowheads="1"/>
                </p:cNvSpPr>
                <p:nvPr/>
              </p:nvSpPr>
              <p:spPr bwMode="auto">
                <a:xfrm>
                  <a:off x="1524000" y="3573016"/>
                  <a:ext cx="5136232" cy="3026586"/>
                </a:xfrm>
                <a:prstGeom prst="rect">
                  <a:avLst/>
                </a:prstGeom>
                <a:noFill/>
                <a:ln w="9525">
                  <a:noFill/>
                  <a:miter lim="800000"/>
                  <a:headEnd/>
                  <a:tailEnd/>
                </a:ln>
              </p:spPr>
              <p:txBody>
                <a:bodyPr/>
                <a:lstStyle/>
                <a:p>
                  <a:endParaRPr lang="pt-PT"/>
                </a:p>
              </p:txBody>
            </p:sp>
            <p:sp>
              <p:nvSpPr>
                <p:cNvPr id="7" name="Forma livre 6"/>
                <p:cNvSpPr/>
                <p:nvPr/>
              </p:nvSpPr>
              <p:spPr>
                <a:xfrm>
                  <a:off x="3397954" y="3487976"/>
                  <a:ext cx="1388862" cy="903949"/>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8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dirty="0"/>
                    <a:t>Engineering design methods</a:t>
                  </a:r>
                  <a:endParaRPr lang="en-GB" sz="1200" dirty="0"/>
                </a:p>
              </p:txBody>
            </p:sp>
            <p:sp>
              <p:nvSpPr>
                <p:cNvPr id="9" name="Forma livre 8"/>
                <p:cNvSpPr/>
                <p:nvPr/>
              </p:nvSpPr>
              <p:spPr>
                <a:xfrm>
                  <a:off x="4550285" y="5380808"/>
                  <a:ext cx="1390884" cy="901926"/>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8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dirty="0"/>
                    <a:t>Case studies</a:t>
                  </a:r>
                  <a:endParaRPr lang="en-GB" sz="1200" dirty="0"/>
                </a:p>
              </p:txBody>
            </p:sp>
            <p:sp>
              <p:nvSpPr>
                <p:cNvPr id="11" name="Forma livre 10"/>
                <p:cNvSpPr/>
                <p:nvPr/>
              </p:nvSpPr>
              <p:spPr>
                <a:xfrm>
                  <a:off x="2243600" y="5380808"/>
                  <a:ext cx="1390884" cy="901926"/>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8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anchor="ctr"/>
                <a:lstStyle/>
                <a:p>
                  <a:pPr algn="ctr" defTabSz="577850">
                    <a:lnSpc>
                      <a:spcPct val="90000"/>
                    </a:lnSpc>
                    <a:spcAft>
                      <a:spcPct val="35000"/>
                    </a:spcAft>
                  </a:pPr>
                  <a:r>
                    <a:rPr lang="en-GB" sz="1100">
                      <a:solidFill>
                        <a:srgbClr val="FFFFFF"/>
                      </a:solidFill>
                    </a:rPr>
                    <a:t>Development of a practical semester assignment</a:t>
                  </a:r>
                </a:p>
              </p:txBody>
            </p:sp>
          </p:grpSp>
        </p:grpSp>
        <p:sp>
          <p:nvSpPr>
            <p:cNvPr id="32" name="Forma livre 31"/>
            <p:cNvSpPr/>
            <p:nvPr/>
          </p:nvSpPr>
          <p:spPr>
            <a:xfrm>
              <a:off x="5473570" y="2428264"/>
              <a:ext cx="1090394" cy="708101"/>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FF99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dirty="0">
                  <a:solidFill>
                    <a:srgbClr val="800000"/>
                  </a:solidFill>
                </a:rPr>
                <a:t>Mechanics</a:t>
              </a:r>
              <a:endParaRPr lang="en-GB" sz="1200" dirty="0">
                <a:solidFill>
                  <a:srgbClr val="800000"/>
                </a:solidFill>
              </a:endParaRPr>
            </a:p>
          </p:txBody>
        </p:sp>
        <p:sp>
          <p:nvSpPr>
            <p:cNvPr id="33" name="Forma livre 32"/>
            <p:cNvSpPr/>
            <p:nvPr/>
          </p:nvSpPr>
          <p:spPr>
            <a:xfrm>
              <a:off x="6410008" y="3512643"/>
              <a:ext cx="1090394" cy="708101"/>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FF99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a:solidFill>
                    <a:srgbClr val="800000"/>
                  </a:solidFill>
                </a:rPr>
                <a:t>Electronics</a:t>
              </a:r>
              <a:endParaRPr lang="en-GB" sz="1200">
                <a:solidFill>
                  <a:srgbClr val="800000"/>
                </a:solidFill>
              </a:endParaRPr>
            </a:p>
          </p:txBody>
        </p:sp>
        <p:sp>
          <p:nvSpPr>
            <p:cNvPr id="34" name="Forma livre 33"/>
            <p:cNvSpPr/>
            <p:nvPr/>
          </p:nvSpPr>
          <p:spPr>
            <a:xfrm>
              <a:off x="6410008" y="4852637"/>
              <a:ext cx="1090394" cy="709688"/>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FF99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dirty="0">
                  <a:solidFill>
                    <a:srgbClr val="800000"/>
                  </a:solidFill>
                </a:rPr>
                <a:t>Pneumatics</a:t>
              </a:r>
              <a:endParaRPr lang="en-GB" sz="1200" dirty="0">
                <a:solidFill>
                  <a:srgbClr val="800000"/>
                </a:solidFill>
              </a:endParaRPr>
            </a:p>
          </p:txBody>
        </p:sp>
        <p:sp>
          <p:nvSpPr>
            <p:cNvPr id="35" name="Forma livre 34"/>
            <p:cNvSpPr/>
            <p:nvPr/>
          </p:nvSpPr>
          <p:spPr>
            <a:xfrm>
              <a:off x="5473570" y="5949716"/>
              <a:ext cx="1090394" cy="708101"/>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FF99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a:solidFill>
                    <a:srgbClr val="800000"/>
                  </a:solidFill>
                </a:rPr>
                <a:t>Hydraulics</a:t>
              </a:r>
              <a:endParaRPr lang="en-GB" sz="1200">
                <a:solidFill>
                  <a:srgbClr val="800000"/>
                </a:solidFill>
              </a:endParaRPr>
            </a:p>
          </p:txBody>
        </p:sp>
        <p:sp>
          <p:nvSpPr>
            <p:cNvPr id="36" name="Forma livre 35"/>
            <p:cNvSpPr/>
            <p:nvPr/>
          </p:nvSpPr>
          <p:spPr>
            <a:xfrm>
              <a:off x="3024549" y="5949716"/>
              <a:ext cx="1091981" cy="708101"/>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FF99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dirty="0">
                  <a:solidFill>
                    <a:srgbClr val="800000"/>
                  </a:solidFill>
                </a:rPr>
                <a:t>Software</a:t>
              </a:r>
              <a:endParaRPr lang="en-GB" sz="1200" dirty="0">
                <a:solidFill>
                  <a:srgbClr val="800000"/>
                </a:solidFill>
              </a:endParaRPr>
            </a:p>
          </p:txBody>
        </p:sp>
        <p:sp>
          <p:nvSpPr>
            <p:cNvPr id="37" name="Forma livre 36"/>
            <p:cNvSpPr/>
            <p:nvPr/>
          </p:nvSpPr>
          <p:spPr>
            <a:xfrm>
              <a:off x="2161122" y="4852637"/>
              <a:ext cx="1090393" cy="709688"/>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FF99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dirty="0">
                  <a:solidFill>
                    <a:srgbClr val="800000"/>
                  </a:solidFill>
                </a:rPr>
                <a:t>CAD software tools</a:t>
              </a:r>
              <a:endParaRPr lang="en-GB" sz="1200" dirty="0">
                <a:solidFill>
                  <a:srgbClr val="800000"/>
                </a:solidFill>
              </a:endParaRPr>
            </a:p>
          </p:txBody>
        </p:sp>
        <p:sp>
          <p:nvSpPr>
            <p:cNvPr id="38" name="Forma livre 37"/>
            <p:cNvSpPr/>
            <p:nvPr/>
          </p:nvSpPr>
          <p:spPr>
            <a:xfrm>
              <a:off x="2161122" y="3512643"/>
              <a:ext cx="1090393" cy="708101"/>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FF99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dirty="0">
                  <a:solidFill>
                    <a:srgbClr val="800000"/>
                  </a:solidFill>
                </a:rPr>
                <a:t>Fluent™ software</a:t>
              </a:r>
              <a:endParaRPr lang="en-GB" sz="1200" dirty="0">
                <a:solidFill>
                  <a:srgbClr val="800000"/>
                </a:solidFill>
              </a:endParaRPr>
            </a:p>
          </p:txBody>
        </p:sp>
        <p:sp>
          <p:nvSpPr>
            <p:cNvPr id="39" name="Forma livre 38"/>
            <p:cNvSpPr/>
            <p:nvPr/>
          </p:nvSpPr>
          <p:spPr>
            <a:xfrm>
              <a:off x="3024549" y="2428264"/>
              <a:ext cx="1091981" cy="708101"/>
            </a:xfrm>
            <a:custGeom>
              <a:avLst/>
              <a:gdLst>
                <a:gd name="connsiteX0" fmla="*/ 0 w 1389390"/>
                <a:gd name="connsiteY0" fmla="*/ 150520 h 903104"/>
                <a:gd name="connsiteX1" fmla="*/ 44086 w 1389390"/>
                <a:gd name="connsiteY1" fmla="*/ 44086 h 903104"/>
                <a:gd name="connsiteX2" fmla="*/ 150520 w 1389390"/>
                <a:gd name="connsiteY2" fmla="*/ 0 h 903104"/>
                <a:gd name="connsiteX3" fmla="*/ 1238870 w 1389390"/>
                <a:gd name="connsiteY3" fmla="*/ 0 h 903104"/>
                <a:gd name="connsiteX4" fmla="*/ 1345304 w 1389390"/>
                <a:gd name="connsiteY4" fmla="*/ 44086 h 903104"/>
                <a:gd name="connsiteX5" fmla="*/ 1389390 w 1389390"/>
                <a:gd name="connsiteY5" fmla="*/ 150520 h 903104"/>
                <a:gd name="connsiteX6" fmla="*/ 1389390 w 1389390"/>
                <a:gd name="connsiteY6" fmla="*/ 752584 h 903104"/>
                <a:gd name="connsiteX7" fmla="*/ 1345304 w 1389390"/>
                <a:gd name="connsiteY7" fmla="*/ 859018 h 903104"/>
                <a:gd name="connsiteX8" fmla="*/ 1238870 w 1389390"/>
                <a:gd name="connsiteY8" fmla="*/ 903104 h 903104"/>
                <a:gd name="connsiteX9" fmla="*/ 150520 w 1389390"/>
                <a:gd name="connsiteY9" fmla="*/ 903104 h 903104"/>
                <a:gd name="connsiteX10" fmla="*/ 44086 w 1389390"/>
                <a:gd name="connsiteY10" fmla="*/ 859018 h 903104"/>
                <a:gd name="connsiteX11" fmla="*/ 0 w 1389390"/>
                <a:gd name="connsiteY11" fmla="*/ 752584 h 903104"/>
                <a:gd name="connsiteX12" fmla="*/ 0 w 1389390"/>
                <a:gd name="connsiteY12" fmla="*/ 150520 h 9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390" h="903104">
                  <a:moveTo>
                    <a:pt x="0" y="150520"/>
                  </a:moveTo>
                  <a:cubicBezTo>
                    <a:pt x="0" y="110600"/>
                    <a:pt x="15858" y="72314"/>
                    <a:pt x="44086" y="44086"/>
                  </a:cubicBezTo>
                  <a:cubicBezTo>
                    <a:pt x="72314" y="15858"/>
                    <a:pt x="110599" y="0"/>
                    <a:pt x="150520" y="0"/>
                  </a:cubicBezTo>
                  <a:lnTo>
                    <a:pt x="1238870" y="0"/>
                  </a:lnTo>
                  <a:cubicBezTo>
                    <a:pt x="1278790" y="0"/>
                    <a:pt x="1317076" y="15858"/>
                    <a:pt x="1345304" y="44086"/>
                  </a:cubicBezTo>
                  <a:cubicBezTo>
                    <a:pt x="1373532" y="72314"/>
                    <a:pt x="1389390" y="110599"/>
                    <a:pt x="1389390" y="150520"/>
                  </a:cubicBezTo>
                  <a:lnTo>
                    <a:pt x="1389390" y="752584"/>
                  </a:lnTo>
                  <a:cubicBezTo>
                    <a:pt x="1389390" y="792504"/>
                    <a:pt x="1373532" y="830790"/>
                    <a:pt x="1345304" y="859018"/>
                  </a:cubicBezTo>
                  <a:cubicBezTo>
                    <a:pt x="1317076" y="887246"/>
                    <a:pt x="1278791" y="903104"/>
                    <a:pt x="1238870" y="903104"/>
                  </a:cubicBezTo>
                  <a:lnTo>
                    <a:pt x="150520" y="903104"/>
                  </a:lnTo>
                  <a:cubicBezTo>
                    <a:pt x="110600" y="903104"/>
                    <a:pt x="72314" y="887246"/>
                    <a:pt x="44086" y="859018"/>
                  </a:cubicBezTo>
                  <a:cubicBezTo>
                    <a:pt x="15858" y="830790"/>
                    <a:pt x="0" y="792505"/>
                    <a:pt x="0" y="752584"/>
                  </a:cubicBezTo>
                  <a:lnTo>
                    <a:pt x="0" y="150520"/>
                  </a:lnTo>
                  <a:close/>
                </a:path>
              </a:pathLst>
            </a:custGeom>
            <a:solidFill>
              <a:srgbClr val="FF99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3616" tIns="93616" rIns="93616" bIns="93616" spcCol="1270" anchor="ctr"/>
            <a:lstStyle/>
            <a:p>
              <a:pPr algn="ctr" defTabSz="577850">
                <a:lnSpc>
                  <a:spcPct val="90000"/>
                </a:lnSpc>
                <a:spcAft>
                  <a:spcPct val="35000"/>
                </a:spcAft>
                <a:defRPr/>
              </a:pPr>
              <a:r>
                <a:rPr lang="en-GB" sz="1200" dirty="0">
                  <a:solidFill>
                    <a:srgbClr val="800000"/>
                  </a:solidFill>
                </a:rPr>
                <a:t>CAE tools</a:t>
              </a:r>
              <a:endParaRPr lang="en-GB" sz="1200" dirty="0">
                <a:solidFill>
                  <a:srgbClr val="800000"/>
                </a:solidFill>
              </a:endParaRPr>
            </a:p>
          </p:txBody>
        </p:sp>
      </p:gr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22530" name="Text Box 1028"/>
          <p:cNvSpPr txBox="1">
            <a:spLocks noChangeArrowheads="1"/>
          </p:cNvSpPr>
          <p:nvPr/>
        </p:nvSpPr>
        <p:spPr bwMode="auto">
          <a:xfrm>
            <a:off x="669925" y="1643063"/>
            <a:ext cx="8321675" cy="4052887"/>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a:solidFill>
                  <a:srgbClr val="800000"/>
                </a:solidFill>
              </a:rPr>
              <a:t>There are many examples of assistive devices for people with manipulative and locomotive disabilities. These devices enable disabled people:</a:t>
            </a:r>
          </a:p>
          <a:p>
            <a:pPr marL="738188" lvl="1" indent="-280988" algn="just">
              <a:spcAft>
                <a:spcPts val="800"/>
              </a:spcAft>
              <a:buFont typeface="Arial" charset="0"/>
              <a:buChar char="►"/>
            </a:pPr>
            <a:r>
              <a:rPr lang="en-US" sz="1200">
                <a:solidFill>
                  <a:srgbClr val="800000"/>
                </a:solidFill>
              </a:rPr>
              <a:t>to perform many activities in their daily live, improving their quality of life, and</a:t>
            </a:r>
          </a:p>
          <a:p>
            <a:pPr marL="738188" lvl="1" indent="-280988" algn="just">
              <a:spcAft>
                <a:spcPts val="800"/>
              </a:spcAft>
              <a:buFont typeface="Arial" charset="0"/>
              <a:buChar char="►"/>
            </a:pPr>
            <a:r>
              <a:rPr lang="en-US" sz="1200">
                <a:solidFill>
                  <a:srgbClr val="800000"/>
                </a:solidFill>
              </a:rPr>
              <a:t>to be able to lead an independent life, playing a more productive role in society.</a:t>
            </a:r>
          </a:p>
          <a:p>
            <a:pPr marL="280988" indent="-280988" algn="just">
              <a:spcAft>
                <a:spcPts val="800"/>
              </a:spcAft>
              <a:buFontTx/>
              <a:buChar char="•"/>
            </a:pPr>
            <a:r>
              <a:rPr lang="en-US" sz="2400">
                <a:solidFill>
                  <a:srgbClr val="800000"/>
                </a:solidFill>
              </a:rPr>
              <a:t>Some of the main projects that were studied in the CU mentioned are:</a:t>
            </a:r>
          </a:p>
          <a:p>
            <a:pPr marL="738188" lvl="1" indent="-280988" algn="just">
              <a:spcAft>
                <a:spcPts val="800"/>
              </a:spcAft>
              <a:buFont typeface="Arial" charset="0"/>
              <a:buChar char="►"/>
            </a:pPr>
            <a:r>
              <a:rPr lang="en-US" sz="1200">
                <a:solidFill>
                  <a:srgbClr val="800000"/>
                </a:solidFill>
              </a:rPr>
              <a:t>Active and passive system for shoulder rehabilitation;</a:t>
            </a:r>
          </a:p>
          <a:p>
            <a:pPr marL="738188" lvl="1" indent="-280988" algn="just">
              <a:spcAft>
                <a:spcPts val="800"/>
              </a:spcAft>
              <a:buFont typeface="Arial" charset="0"/>
              <a:buChar char="►"/>
            </a:pPr>
            <a:r>
              <a:rPr lang="en-US" sz="1200">
                <a:solidFill>
                  <a:srgbClr val="800000"/>
                </a:solidFill>
              </a:rPr>
              <a:t>Standing frame for rehabilitation of children with mental deficiency;</a:t>
            </a:r>
          </a:p>
          <a:p>
            <a:pPr marL="738188" lvl="1" indent="-280988" algn="just">
              <a:spcAft>
                <a:spcPts val="800"/>
              </a:spcAft>
              <a:buFont typeface="Arial" charset="0"/>
              <a:buChar char="►"/>
            </a:pPr>
            <a:r>
              <a:rPr lang="en-US" sz="1200">
                <a:solidFill>
                  <a:srgbClr val="800000"/>
                </a:solidFill>
              </a:rPr>
              <a:t>System to help dress and undress activities of disabled individuals in wheel chairs;</a:t>
            </a:r>
          </a:p>
          <a:p>
            <a:pPr marL="738188" lvl="1" indent="-280988" algn="just">
              <a:spcAft>
                <a:spcPts val="800"/>
              </a:spcAft>
              <a:buFont typeface="Arial" charset="0"/>
              <a:buChar char="►"/>
            </a:pPr>
            <a:r>
              <a:rPr lang="en-US" sz="1200">
                <a:solidFill>
                  <a:srgbClr val="800000"/>
                </a:solidFill>
              </a:rPr>
              <a:t>Active and passive system for the wrist rehabilitation;</a:t>
            </a:r>
          </a:p>
          <a:p>
            <a:pPr marL="738188" lvl="1" indent="-280988" algn="just">
              <a:spcAft>
                <a:spcPts val="800"/>
              </a:spcAft>
              <a:buFont typeface="Arial" charset="0"/>
              <a:buChar char="►"/>
            </a:pPr>
            <a:r>
              <a:rPr lang="en-US" sz="1200">
                <a:solidFill>
                  <a:srgbClr val="800000"/>
                </a:solidFill>
              </a:rPr>
              <a:t>Feeding device to assist motor or mental handicapped people.</a:t>
            </a:r>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bwMode="auto">
          <a:xfrm>
            <a:off x="3000375" y="142875"/>
            <a:ext cx="5991225" cy="1143000"/>
          </a:xfrm>
          <a:prstGeom prst="rect">
            <a:avLst/>
          </a:prstGeom>
          <a:noFill/>
          <a:ln>
            <a:miter lim="800000"/>
            <a:headEnd/>
            <a:tailEnd/>
          </a:ln>
        </p:spPr>
        <p:txBody>
          <a:bodyPr/>
          <a:lstStyle/>
          <a:p>
            <a:pPr algn="r"/>
            <a:r>
              <a:rPr lang="en-US" sz="3600" b="1" smtClean="0">
                <a:solidFill>
                  <a:srgbClr val="666666"/>
                </a:solidFill>
                <a:latin typeface="Arial" charset="0"/>
              </a:rPr>
              <a:t>Overview of the medical and rehabilitation devices</a:t>
            </a:r>
            <a:endParaRPr lang="en-GB" sz="3600" b="1" smtClean="0">
              <a:solidFill>
                <a:srgbClr val="666666"/>
              </a:solidFill>
              <a:latin typeface="Arial" charset="0"/>
            </a:endParaRPr>
          </a:p>
        </p:txBody>
      </p:sp>
      <p:sp>
        <p:nvSpPr>
          <p:cNvPr id="24578" name="Text Box 1028"/>
          <p:cNvSpPr txBox="1">
            <a:spLocks noChangeArrowheads="1"/>
          </p:cNvSpPr>
          <p:nvPr/>
        </p:nvSpPr>
        <p:spPr bwMode="auto">
          <a:xfrm>
            <a:off x="669925" y="1643063"/>
            <a:ext cx="8321675" cy="2349500"/>
          </a:xfrm>
          <a:prstGeom prst="rect">
            <a:avLst/>
          </a:prstGeom>
          <a:noFill/>
          <a:ln w="9525">
            <a:noFill/>
            <a:miter lim="800000"/>
            <a:headEnd/>
            <a:tailEnd/>
          </a:ln>
        </p:spPr>
        <p:txBody>
          <a:bodyPr>
            <a:spAutoFit/>
          </a:bodyPr>
          <a:lstStyle/>
          <a:p>
            <a:pPr marL="280988" indent="-280988" algn="just">
              <a:spcAft>
                <a:spcPts val="800"/>
              </a:spcAft>
              <a:buFontTx/>
              <a:buChar char="•"/>
            </a:pPr>
            <a:r>
              <a:rPr lang="en-US" sz="2400" b="1">
                <a:solidFill>
                  <a:srgbClr val="800000"/>
                </a:solidFill>
              </a:rPr>
              <a:t>Shoulder rehabilitation device project</a:t>
            </a:r>
          </a:p>
          <a:p>
            <a:pPr marL="280988" indent="-280988" algn="just">
              <a:spcAft>
                <a:spcPts val="800"/>
              </a:spcAft>
            </a:pPr>
            <a:r>
              <a:rPr lang="en-US" sz="2400">
                <a:solidFill>
                  <a:srgbClr val="800000"/>
                </a:solidFill>
              </a:rPr>
              <a:t>	The aim was to develop a new device for the rehabilitation of the shoulder:</a:t>
            </a:r>
            <a:endParaRPr lang="en-US" sz="1200">
              <a:solidFill>
                <a:srgbClr val="800000"/>
              </a:solidFill>
            </a:endParaRPr>
          </a:p>
          <a:p>
            <a:pPr marL="738188" lvl="1" indent="-280988" algn="just">
              <a:spcAft>
                <a:spcPts val="800"/>
              </a:spcAft>
              <a:buFont typeface="Arial" charset="0"/>
              <a:buChar char="►"/>
            </a:pPr>
            <a:r>
              <a:rPr lang="en-US" sz="1200">
                <a:solidFill>
                  <a:srgbClr val="800000"/>
                </a:solidFill>
              </a:rPr>
              <a:t>a survey of the </a:t>
            </a:r>
            <a:r>
              <a:rPr lang="en-US" sz="1200" b="1">
                <a:solidFill>
                  <a:srgbClr val="800000"/>
                </a:solidFill>
              </a:rPr>
              <a:t>physiological characteristics of the shoulder </a:t>
            </a:r>
            <a:r>
              <a:rPr lang="en-US" sz="1200">
                <a:solidFill>
                  <a:srgbClr val="800000"/>
                </a:solidFill>
              </a:rPr>
              <a:t>was carried out (regarding the different types of movements provided by this joint and its most common pathologies);</a:t>
            </a:r>
          </a:p>
          <a:p>
            <a:pPr marL="738188" lvl="1" indent="-280988" algn="just">
              <a:spcAft>
                <a:spcPts val="800"/>
              </a:spcAft>
              <a:buFont typeface="Arial" charset="0"/>
              <a:buChar char="►"/>
            </a:pPr>
            <a:r>
              <a:rPr lang="en-US" sz="1200">
                <a:solidFill>
                  <a:srgbClr val="800000"/>
                </a:solidFill>
              </a:rPr>
              <a:t>a survey of the </a:t>
            </a:r>
            <a:r>
              <a:rPr lang="en-US" sz="1200" b="1">
                <a:solidFill>
                  <a:srgbClr val="800000"/>
                </a:solidFill>
              </a:rPr>
              <a:t>commercially available applications </a:t>
            </a:r>
            <a:r>
              <a:rPr lang="en-US" sz="1200">
                <a:solidFill>
                  <a:srgbClr val="800000"/>
                </a:solidFill>
              </a:rPr>
              <a:t>was also carried out, as well as</a:t>
            </a:r>
          </a:p>
          <a:p>
            <a:pPr marL="738188" lvl="1" indent="-280988" algn="just">
              <a:spcAft>
                <a:spcPts val="800"/>
              </a:spcAft>
              <a:buFont typeface="Arial" charset="0"/>
              <a:buChar char="►"/>
            </a:pPr>
            <a:r>
              <a:rPr lang="en-US" sz="1200">
                <a:solidFill>
                  <a:srgbClr val="800000"/>
                </a:solidFill>
              </a:rPr>
              <a:t>the </a:t>
            </a:r>
            <a:r>
              <a:rPr lang="en-US" sz="1200" b="1">
                <a:solidFill>
                  <a:srgbClr val="800000"/>
                </a:solidFill>
              </a:rPr>
              <a:t>identification of the specifications of the final product</a:t>
            </a:r>
            <a:r>
              <a:rPr lang="en-US" sz="1200">
                <a:solidFill>
                  <a:srgbClr val="800000"/>
                </a:solidFill>
              </a:rPr>
              <a:t>.</a:t>
            </a:r>
          </a:p>
        </p:txBody>
      </p:sp>
      <p:pic>
        <p:nvPicPr>
          <p:cNvPr id="24579" name="Picture 2"/>
          <p:cNvPicPr>
            <a:picLocks noChangeAspect="1" noChangeArrowheads="1"/>
          </p:cNvPicPr>
          <p:nvPr/>
        </p:nvPicPr>
        <p:blipFill>
          <a:blip r:embed="rId3"/>
          <a:srcRect/>
          <a:stretch>
            <a:fillRect/>
          </a:stretch>
        </p:blipFill>
        <p:spPr bwMode="auto">
          <a:xfrm>
            <a:off x="179388" y="4414838"/>
            <a:ext cx="3240087" cy="2139950"/>
          </a:xfrm>
          <a:prstGeom prst="rect">
            <a:avLst/>
          </a:prstGeom>
          <a:noFill/>
          <a:ln w="9525">
            <a:noFill/>
            <a:miter lim="800000"/>
            <a:headEnd/>
            <a:tailEnd/>
          </a:ln>
        </p:spPr>
      </p:pic>
      <p:sp>
        <p:nvSpPr>
          <p:cNvPr id="5" name="Rectângulo 4"/>
          <p:cNvSpPr/>
          <p:nvPr/>
        </p:nvSpPr>
        <p:spPr>
          <a:xfrm>
            <a:off x="3563888" y="4077072"/>
            <a:ext cx="5427712" cy="2739211"/>
          </a:xfrm>
          <a:prstGeom prst="rect">
            <a:avLst/>
          </a:prstGeom>
        </p:spPr>
        <p:txBody>
          <a:bodyPr>
            <a:spAutoFit/>
          </a:bodyPr>
          <a:lstStyle/>
          <a:p>
            <a:pPr marL="0" lvl="4" algn="just">
              <a:spcAft>
                <a:spcPts val="800"/>
              </a:spcAft>
              <a:defRPr/>
            </a:pPr>
            <a:r>
              <a:rPr lang="en-US" sz="1200" dirty="0">
                <a:solidFill>
                  <a:srgbClr val="800000"/>
                </a:solidFill>
              </a:rPr>
              <a:t>The idea came after the analysis of the </a:t>
            </a:r>
            <a:r>
              <a:rPr lang="en-US" sz="1200" b="1" dirty="0" err="1">
                <a:solidFill>
                  <a:srgbClr val="800000"/>
                </a:solidFill>
              </a:rPr>
              <a:t>Rotater</a:t>
            </a:r>
            <a:r>
              <a:rPr lang="en-US" sz="1200" dirty="0">
                <a:solidFill>
                  <a:srgbClr val="800000"/>
                </a:solidFill>
              </a:rPr>
              <a:t>, that allows the user to passively self-stretch internal and external shoulder rotation to increase shoulder function, range of motion and performance.</a:t>
            </a:r>
          </a:p>
          <a:p>
            <a:pPr marL="0" lvl="4" algn="just">
              <a:spcAft>
                <a:spcPts val="800"/>
              </a:spcAft>
              <a:defRPr/>
            </a:pPr>
            <a:r>
              <a:rPr lang="en-US" sz="1200" dirty="0">
                <a:solidFill>
                  <a:srgbClr val="800000"/>
                </a:solidFill>
              </a:rPr>
              <a:t>The conceived device fulfills all the characteristic features needed as a rehabilitation mechanism, in terms of:</a:t>
            </a:r>
          </a:p>
          <a:p>
            <a:pPr marL="623888" lvl="5" indent="-260350" algn="just">
              <a:spcAft>
                <a:spcPts val="800"/>
              </a:spcAft>
              <a:buFont typeface="Arial" pitchFamily="34" charset="0"/>
              <a:buChar char="►"/>
              <a:defRPr/>
            </a:pPr>
            <a:r>
              <a:rPr lang="en-US" sz="1200" dirty="0">
                <a:solidFill>
                  <a:srgbClr val="800000"/>
                </a:solidFill>
              </a:rPr>
              <a:t>safety, and</a:t>
            </a:r>
          </a:p>
          <a:p>
            <a:pPr marL="623888" lvl="5" indent="-260350" algn="just">
              <a:spcAft>
                <a:spcPts val="800"/>
              </a:spcAft>
              <a:buFont typeface="Arial" pitchFamily="34" charset="0"/>
              <a:buChar char="►"/>
              <a:defRPr/>
            </a:pPr>
            <a:r>
              <a:rPr lang="en-US" sz="1200" dirty="0">
                <a:solidFill>
                  <a:srgbClr val="800000"/>
                </a:solidFill>
              </a:rPr>
              <a:t>comfort,</a:t>
            </a:r>
          </a:p>
          <a:p>
            <a:pPr marL="0" lvl="4" algn="just">
              <a:spcAft>
                <a:spcPts val="800"/>
              </a:spcAft>
              <a:defRPr/>
            </a:pPr>
            <a:r>
              <a:rPr lang="en-US" sz="1200" dirty="0">
                <a:solidFill>
                  <a:srgbClr val="800000"/>
                </a:solidFill>
              </a:rPr>
              <a:t>being also capable to provide an adaptive rehabilitation which is quite useful during all stages of recovery:</a:t>
            </a:r>
          </a:p>
          <a:p>
            <a:pPr marL="623888" lvl="5" indent="-260350" algn="just">
              <a:spcAft>
                <a:spcPts val="800"/>
              </a:spcAft>
              <a:buFont typeface="Arial" pitchFamily="34" charset="0"/>
              <a:buChar char="►"/>
              <a:defRPr/>
            </a:pPr>
            <a:r>
              <a:rPr lang="en-US" sz="1200" dirty="0">
                <a:solidFill>
                  <a:srgbClr val="800000"/>
                </a:solidFill>
              </a:rPr>
              <a:t>an active rehabilitation scheme, or</a:t>
            </a:r>
          </a:p>
          <a:p>
            <a:pPr marL="623888" lvl="5" indent="-260350" algn="just">
              <a:spcAft>
                <a:spcPts val="800"/>
              </a:spcAft>
              <a:buFont typeface="Arial" pitchFamily="34" charset="0"/>
              <a:buChar char="►"/>
              <a:defRPr/>
            </a:pPr>
            <a:r>
              <a:rPr lang="en-US" sz="1200" dirty="0">
                <a:solidFill>
                  <a:srgbClr val="800000"/>
                </a:solidFill>
              </a:rPr>
              <a:t>an passive rehabilitation scheme.</a:t>
            </a:r>
          </a:p>
        </p:txBody>
      </p:sp>
      <p:sp>
        <p:nvSpPr>
          <p:cNvPr id="24581" name="Rectângulo 5"/>
          <p:cNvSpPr>
            <a:spLocks noChangeArrowheads="1"/>
          </p:cNvSpPr>
          <p:nvPr/>
        </p:nvSpPr>
        <p:spPr bwMode="auto">
          <a:xfrm>
            <a:off x="179388" y="6554788"/>
            <a:ext cx="2463800" cy="246062"/>
          </a:xfrm>
          <a:prstGeom prst="rect">
            <a:avLst/>
          </a:prstGeom>
          <a:noFill/>
          <a:ln w="9525">
            <a:noFill/>
            <a:miter lim="800000"/>
            <a:headEnd/>
            <a:tailEnd/>
          </a:ln>
        </p:spPr>
        <p:txBody>
          <a:bodyPr wrap="none">
            <a:spAutoFit/>
          </a:bodyPr>
          <a:lstStyle/>
          <a:p>
            <a:r>
              <a:rPr lang="en-US" sz="1000">
                <a:solidFill>
                  <a:srgbClr val="800000"/>
                </a:solidFill>
              </a:rPr>
              <a:t>Adopted from [http://therotater.com/wp/].</a:t>
            </a:r>
            <a:endParaRPr lang="pt-PT" sz="1000"/>
          </a:p>
        </p:txBody>
      </p:sp>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Modelo de apresentação predefinido">
  <a:themeElements>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4171</TotalTime>
  <Words>2316</Words>
  <Application>Microsoft Office PowerPoint</Application>
  <PresentationFormat>Apresentação na tela (4:3)</PresentationFormat>
  <Paragraphs>265</Paragraphs>
  <Slides>31</Slides>
  <Notes>31</Notes>
  <HiddenSlides>0</HiddenSlides>
  <MMClips>0</MMClips>
  <ScaleCrop>false</ScaleCrop>
  <HeadingPairs>
    <vt:vector size="8" baseType="variant">
      <vt:variant>
        <vt:lpstr>Tipos de letra usados</vt:lpstr>
      </vt:variant>
      <vt:variant>
        <vt:i4>8</vt:i4>
      </vt:variant>
      <vt:variant>
        <vt:lpstr>Modelo de apresentação</vt:lpstr>
      </vt:variant>
      <vt:variant>
        <vt:i4>1</vt:i4>
      </vt:variant>
      <vt:variant>
        <vt:lpstr>Servidores OLE incorporados</vt:lpstr>
      </vt:variant>
      <vt:variant>
        <vt:i4>1</vt:i4>
      </vt:variant>
      <vt:variant>
        <vt:lpstr>Títulos dos diapositivos</vt:lpstr>
      </vt:variant>
      <vt:variant>
        <vt:i4>31</vt:i4>
      </vt:variant>
    </vt:vector>
  </HeadingPairs>
  <TitlesOfParts>
    <vt:vector size="41" baseType="lpstr">
      <vt:lpstr>Arial</vt:lpstr>
      <vt:lpstr>Franklin Gothic Book</vt:lpstr>
      <vt:lpstr>Calibri</vt:lpstr>
      <vt:lpstr>Arial Narrow</vt:lpstr>
      <vt:lpstr>Times New Roman</vt:lpstr>
      <vt:lpstr>Webdings</vt:lpstr>
      <vt:lpstr>Wingdings</vt:lpstr>
      <vt:lpstr>Wingdings 2</vt:lpstr>
      <vt:lpstr>Modelo de apresentação predefinido</vt:lpstr>
      <vt:lpstr>CorelPhotoPaint.Image.8</vt:lpstr>
      <vt:lpstr>Diapositivo 1</vt:lpstr>
      <vt:lpstr>About us…</vt:lpstr>
      <vt:lpstr>Summary</vt:lpstr>
      <vt:lpstr>Introduction</vt:lpstr>
      <vt:lpstr>Introduction</vt:lpstr>
      <vt:lpstr>Introduction</vt:lpstr>
      <vt:lpstr>The Curricular Unit</vt:lpstr>
      <vt:lpstr>Overview of the medical and rehabilitation devices</vt:lpstr>
      <vt:lpstr>Overview of the medical and rehabilitation devices</vt:lpstr>
      <vt:lpstr>Overview of the medical and rehabilitation devices</vt:lpstr>
      <vt:lpstr>Overview of the medical and rehabilitation devices</vt:lpstr>
      <vt:lpstr>Overview of the medical and rehabilitation devices</vt:lpstr>
      <vt:lpstr>Overview of the medical and rehabilitation devices</vt:lpstr>
      <vt:lpstr>Overview of the medical and rehabilitation devices</vt:lpstr>
      <vt:lpstr>Overview of the medical and rehabilitation devices</vt:lpstr>
      <vt:lpstr>Overview of the medical and rehabilitation devices</vt:lpstr>
      <vt:lpstr>A case study: Feeding aid device project</vt:lpstr>
      <vt:lpstr>A case study: Feeding aid device project</vt:lpstr>
      <vt:lpstr>A case study: Feeding aid device project</vt:lpstr>
      <vt:lpstr>A case study: Feeding aid device project</vt:lpstr>
      <vt:lpstr>A case study: Feeding aid device project</vt:lpstr>
      <vt:lpstr>A case study: Feeding aid device project</vt:lpstr>
      <vt:lpstr>A case study: Feeding aid device project</vt:lpstr>
      <vt:lpstr>A case study: Feeding aid device project</vt:lpstr>
      <vt:lpstr>A case study: Feeding aid device project</vt:lpstr>
      <vt:lpstr>A case study: Feeding aid device project</vt:lpstr>
      <vt:lpstr>A case study: Feeding aid device project</vt:lpstr>
      <vt:lpstr>Concluding remarks</vt:lpstr>
      <vt:lpstr>Concluding remarks</vt:lpstr>
      <vt:lpstr>Concluding remarks</vt:lpstr>
      <vt:lpstr>Diapositivo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FRICTORQ</dc:title>
  <dc:creator>Luís F. Silva</dc:creator>
  <cp:lastModifiedBy> </cp:lastModifiedBy>
  <cp:revision>474</cp:revision>
  <dcterms:created xsi:type="dcterms:W3CDTF">2007-07-23T19:07:36Z</dcterms:created>
  <dcterms:modified xsi:type="dcterms:W3CDTF">2010-06-29T09:18:51Z</dcterms:modified>
</cp:coreProperties>
</file>