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2" r:id="rId3"/>
    <p:sldId id="343" r:id="rId4"/>
    <p:sldId id="344" r:id="rId5"/>
    <p:sldId id="329" r:id="rId6"/>
    <p:sldId id="328" r:id="rId7"/>
    <p:sldId id="330" r:id="rId8"/>
    <p:sldId id="331" r:id="rId9"/>
    <p:sldId id="333" r:id="rId10"/>
    <p:sldId id="317" r:id="rId11"/>
    <p:sldId id="335" r:id="rId12"/>
    <p:sldId id="319" r:id="rId13"/>
    <p:sldId id="320" r:id="rId14"/>
    <p:sldId id="312" r:id="rId15"/>
    <p:sldId id="318" r:id="rId16"/>
    <p:sldId id="321" r:id="rId17"/>
    <p:sldId id="322" r:id="rId18"/>
    <p:sldId id="306" r:id="rId19"/>
    <p:sldId id="298" r:id="rId20"/>
  </p:sldIdLst>
  <p:sldSz cx="9144000" cy="6858000" type="screen4x3"/>
  <p:notesSz cx="6854825" cy="97504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2" autoAdjust="0"/>
    <p:restoredTop sz="94667" autoAdjust="0"/>
  </p:normalViewPr>
  <p:slideViewPr>
    <p:cSldViewPr>
      <p:cViewPr>
        <p:scale>
          <a:sx n="70" d="100"/>
          <a:sy n="70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My%20Documents\00_My_Documents\2010\3)&#35542;&#25991;&#12362;&#12424;&#12403;&#36039;&#26009;&#38306;&#20418;\ICEE\Seven_Abilities_2008-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My%20Documents\00_My_Documents\2010\3)&#35542;&#25991;&#12362;&#12424;&#12403;&#36039;&#26009;&#38306;&#20418;\ICEE\Seven_Abilities_2008-20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My%20Documents\00_My_Documents\2010\3)&#35542;&#25991;&#12362;&#12424;&#12403;&#36039;&#26009;&#38306;&#20418;\ICEE\Seven_Abilities_2008-200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My%20Documents\00_My_Documents\2010\3)&#35542;&#25991;&#12362;&#12424;&#12403;&#36039;&#26009;&#38306;&#20418;\ICEE\Seven_Abilities_2008-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'棒グラフ表示2008(M3C)'!$C$3</c:f>
              <c:strCache>
                <c:ptCount val="1"/>
                <c:pt idx="0">
                  <c:v>1st </c:v>
                </c:pt>
              </c:strCache>
            </c:strRef>
          </c:tx>
          <c:cat>
            <c:strRef>
              <c:f>'棒グラフ表示2008(M3C)'!$B$4:$B$10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'棒グラフ表示2008(M3C)'!$C$4:$C$10</c:f>
              <c:numCache>
                <c:formatCode>0.00_);[Red]\(0.00\)</c:formatCode>
                <c:ptCount val="7"/>
                <c:pt idx="0">
                  <c:v>2.7459459459459459</c:v>
                </c:pt>
                <c:pt idx="1">
                  <c:v>3.2027027027027035</c:v>
                </c:pt>
                <c:pt idx="2">
                  <c:v>3.5135135135135136</c:v>
                </c:pt>
                <c:pt idx="3">
                  <c:v>2.3783783783783785</c:v>
                </c:pt>
                <c:pt idx="4">
                  <c:v>3.0810810810810811</c:v>
                </c:pt>
                <c:pt idx="5">
                  <c:v>3.0270270270270281</c:v>
                </c:pt>
                <c:pt idx="6">
                  <c:v>2.4324324324324325</c:v>
                </c:pt>
              </c:numCache>
            </c:numRef>
          </c:val>
        </c:ser>
        <c:ser>
          <c:idx val="1"/>
          <c:order val="1"/>
          <c:tx>
            <c:strRef>
              <c:f>'棒グラフ表示2008(M3C)'!$D$3</c:f>
              <c:strCache>
                <c:ptCount val="1"/>
                <c:pt idx="0">
                  <c:v>7th</c:v>
                </c:pt>
              </c:strCache>
            </c:strRef>
          </c:tx>
          <c:cat>
            <c:strRef>
              <c:f>'棒グラフ表示2008(M3C)'!$B$4:$B$10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'棒グラフ表示2008(M3C)'!$D$4:$D$10</c:f>
              <c:numCache>
                <c:formatCode>0.00_);[Red]\(0.00\)</c:formatCode>
                <c:ptCount val="7"/>
                <c:pt idx="0">
                  <c:v>2.7729729729729735</c:v>
                </c:pt>
                <c:pt idx="1">
                  <c:v>3.1486486486486487</c:v>
                </c:pt>
                <c:pt idx="2">
                  <c:v>3.1351351351351342</c:v>
                </c:pt>
                <c:pt idx="3">
                  <c:v>2.2702702702702702</c:v>
                </c:pt>
                <c:pt idx="4">
                  <c:v>3.0621621621621622</c:v>
                </c:pt>
                <c:pt idx="5">
                  <c:v>2.9729729729729732</c:v>
                </c:pt>
                <c:pt idx="6">
                  <c:v>2.4864864864864864</c:v>
                </c:pt>
              </c:numCache>
            </c:numRef>
          </c:val>
        </c:ser>
        <c:ser>
          <c:idx val="2"/>
          <c:order val="2"/>
          <c:tx>
            <c:strRef>
              <c:f>'棒グラフ表示2008(M3C)'!$E$3</c:f>
              <c:strCache>
                <c:ptCount val="1"/>
                <c:pt idx="0">
                  <c:v>13th</c:v>
                </c:pt>
              </c:strCache>
            </c:strRef>
          </c:tx>
          <c:cat>
            <c:strRef>
              <c:f>'棒グラフ表示2008(M3C)'!$B$4:$B$10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'棒グラフ表示2008(M3C)'!$E$4:$E$10</c:f>
              <c:numCache>
                <c:formatCode>0.00_ </c:formatCode>
                <c:ptCount val="7"/>
                <c:pt idx="0">
                  <c:v>3</c:v>
                </c:pt>
                <c:pt idx="1">
                  <c:v>3.3142857142857136</c:v>
                </c:pt>
                <c:pt idx="2">
                  <c:v>3.3714285714285706</c:v>
                </c:pt>
                <c:pt idx="3">
                  <c:v>2.342857142857143</c:v>
                </c:pt>
                <c:pt idx="4">
                  <c:v>3</c:v>
                </c:pt>
                <c:pt idx="5">
                  <c:v>3.0285714285714294</c:v>
                </c:pt>
                <c:pt idx="6">
                  <c:v>2.5142857142857138</c:v>
                </c:pt>
              </c:numCache>
            </c:numRef>
          </c:val>
        </c:ser>
        <c:ser>
          <c:idx val="3"/>
          <c:order val="3"/>
          <c:tx>
            <c:strRef>
              <c:f>'棒グラフ表示2008(M3C)'!$F$3</c:f>
              <c:strCache>
                <c:ptCount val="1"/>
                <c:pt idx="0">
                  <c:v>14th</c:v>
                </c:pt>
              </c:strCache>
            </c:strRef>
          </c:tx>
          <c:cat>
            <c:strRef>
              <c:f>'棒グラフ表示2008(M3C)'!$B$4:$B$10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'棒グラフ表示2008(M3C)'!$F$4:$F$10</c:f>
              <c:numCache>
                <c:formatCode>0.00_ </c:formatCode>
                <c:ptCount val="7"/>
                <c:pt idx="0">
                  <c:v>3.0810810810810811</c:v>
                </c:pt>
                <c:pt idx="1">
                  <c:v>3.3513513513513522</c:v>
                </c:pt>
                <c:pt idx="2">
                  <c:v>3.4594594594594583</c:v>
                </c:pt>
                <c:pt idx="3">
                  <c:v>2.4864864864864864</c:v>
                </c:pt>
                <c:pt idx="4">
                  <c:v>3.0270270270270281</c:v>
                </c:pt>
                <c:pt idx="5">
                  <c:v>3.1351351351351342</c:v>
                </c:pt>
                <c:pt idx="6">
                  <c:v>2.7027027027027035</c:v>
                </c:pt>
              </c:numCache>
            </c:numRef>
          </c:val>
        </c:ser>
        <c:gapWidth val="300"/>
        <c:axId val="157230976"/>
        <c:axId val="157232512"/>
      </c:barChart>
      <c:catAx>
        <c:axId val="1572309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100000" vert="horz"/>
          <a:lstStyle/>
          <a:p>
            <a:pPr>
              <a:defRPr/>
            </a:pPr>
            <a:endParaRPr lang="ja-JP"/>
          </a:p>
        </c:txPr>
        <c:crossAx val="157232512"/>
        <c:crossesAt val="1"/>
        <c:auto val="1"/>
        <c:lblAlgn val="ctr"/>
        <c:lblOffset val="100"/>
        <c:tickLblSkip val="1"/>
        <c:tickMarkSkip val="1"/>
      </c:catAx>
      <c:valAx>
        <c:axId val="157232512"/>
        <c:scaling>
          <c:orientation val="minMax"/>
          <c:max val="4.2"/>
          <c:min val="2.2000000000000002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Scales</a:t>
                </a:r>
              </a:p>
            </c:rich>
          </c:tx>
        </c:title>
        <c:numFmt formatCode="#,##0.0_);[Red]\(#,##0.0\)" sourceLinked="0"/>
        <c:tickLblPos val="nextTo"/>
        <c:txPr>
          <a:bodyPr rot="0" vert="horz"/>
          <a:lstStyle/>
          <a:p>
            <a:pPr>
              <a:defRPr/>
            </a:pPr>
            <a:endParaRPr lang="ja-JP"/>
          </a:p>
        </c:txPr>
        <c:crossAx val="157230976"/>
        <c:crosses val="autoZero"/>
        <c:crossBetween val="between"/>
        <c:majorUnit val="0.2"/>
        <c:minorUnit val="0.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5367150286769733"/>
          <c:y val="5.6061212687397118E-2"/>
          <c:w val="0.11045022098567581"/>
          <c:h val="0.3394467926401927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8083503450957525"/>
          <c:y val="4.2106772538257141E-2"/>
          <c:w val="0.78989914455137578"/>
          <c:h val="0.54062925397037276"/>
        </c:manualLayout>
      </c:layout>
      <c:barChart>
        <c:barDir val="col"/>
        <c:grouping val="clustered"/>
        <c:ser>
          <c:idx val="0"/>
          <c:order val="0"/>
          <c:tx>
            <c:strRef>
              <c:f>'棒グラフ表示2009(M3C) '!$C$3</c:f>
              <c:strCache>
                <c:ptCount val="1"/>
                <c:pt idx="0">
                  <c:v>1st </c:v>
                </c:pt>
              </c:strCache>
            </c:strRef>
          </c:tx>
          <c:cat>
            <c:strRef>
              <c:f>'棒グラフ表示2009(M3C) 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'棒グラフ表示2009(M3C) '!$C$4:$C$10</c:f>
              <c:numCache>
                <c:formatCode>0.00_);[Red]\(0.00\)</c:formatCode>
                <c:ptCount val="7"/>
                <c:pt idx="0">
                  <c:v>3.0256410256410247</c:v>
                </c:pt>
                <c:pt idx="1">
                  <c:v>3.0512820512820511</c:v>
                </c:pt>
                <c:pt idx="2">
                  <c:v>3.2051282051282053</c:v>
                </c:pt>
                <c:pt idx="3">
                  <c:v>2.9230769230769229</c:v>
                </c:pt>
                <c:pt idx="4">
                  <c:v>2.9743589743589736</c:v>
                </c:pt>
                <c:pt idx="5">
                  <c:v>2.8684210526315801</c:v>
                </c:pt>
                <c:pt idx="6">
                  <c:v>2.6666666666666665</c:v>
                </c:pt>
              </c:numCache>
            </c:numRef>
          </c:val>
        </c:ser>
        <c:ser>
          <c:idx val="1"/>
          <c:order val="1"/>
          <c:tx>
            <c:strRef>
              <c:f>'棒グラフ表示2009(M3C) '!$D$3</c:f>
              <c:strCache>
                <c:ptCount val="1"/>
                <c:pt idx="0">
                  <c:v>7th</c:v>
                </c:pt>
              </c:strCache>
            </c:strRef>
          </c:tx>
          <c:cat>
            <c:strRef>
              <c:f>'棒グラフ表示2009(M3C) 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'棒グラフ表示2009(M3C) '!$D$4:$D$10</c:f>
              <c:numCache>
                <c:formatCode>0.00_);[Red]\(0.00\)</c:formatCode>
                <c:ptCount val="7"/>
                <c:pt idx="0">
                  <c:v>3.2307692307692308</c:v>
                </c:pt>
                <c:pt idx="1">
                  <c:v>3.2820512820512819</c:v>
                </c:pt>
                <c:pt idx="2">
                  <c:v>3.641025641025641</c:v>
                </c:pt>
                <c:pt idx="3">
                  <c:v>3.0769230769230771</c:v>
                </c:pt>
                <c:pt idx="4">
                  <c:v>3.1794871794871793</c:v>
                </c:pt>
                <c:pt idx="5">
                  <c:v>2.8461538461538463</c:v>
                </c:pt>
                <c:pt idx="6">
                  <c:v>2.8974358974358974</c:v>
                </c:pt>
              </c:numCache>
            </c:numRef>
          </c:val>
        </c:ser>
        <c:ser>
          <c:idx val="2"/>
          <c:order val="2"/>
          <c:tx>
            <c:strRef>
              <c:f>'棒グラフ表示2009(M3C) '!$E$3</c:f>
              <c:strCache>
                <c:ptCount val="1"/>
                <c:pt idx="0">
                  <c:v>13th</c:v>
                </c:pt>
              </c:strCache>
            </c:strRef>
          </c:tx>
          <c:cat>
            <c:strRef>
              <c:f>'棒グラフ表示2009(M3C) 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'棒グラフ表示2009(M3C) '!$E$4:$E$10</c:f>
              <c:numCache>
                <c:formatCode>0.00_ </c:formatCode>
                <c:ptCount val="7"/>
                <c:pt idx="0">
                  <c:v>3</c:v>
                </c:pt>
                <c:pt idx="1">
                  <c:v>3.3142857142857136</c:v>
                </c:pt>
                <c:pt idx="2">
                  <c:v>3.3714285714285706</c:v>
                </c:pt>
                <c:pt idx="3">
                  <c:v>2.342857142857143</c:v>
                </c:pt>
                <c:pt idx="4">
                  <c:v>3</c:v>
                </c:pt>
                <c:pt idx="5">
                  <c:v>3.0285714285714294</c:v>
                </c:pt>
                <c:pt idx="6">
                  <c:v>2.5142857142857138</c:v>
                </c:pt>
              </c:numCache>
            </c:numRef>
          </c:val>
        </c:ser>
        <c:ser>
          <c:idx val="3"/>
          <c:order val="3"/>
          <c:tx>
            <c:strRef>
              <c:f>'棒グラフ表示2009(M3C) '!$F$3</c:f>
              <c:strCache>
                <c:ptCount val="1"/>
                <c:pt idx="0">
                  <c:v>14th</c:v>
                </c:pt>
              </c:strCache>
            </c:strRef>
          </c:tx>
          <c:cat>
            <c:strRef>
              <c:f>'棒グラフ表示2009(M3C) '!$B$4:$B$10</c:f>
              <c:strCache>
                <c:ptCount val="7"/>
                <c:pt idx="0">
                  <c:v>Ability to set problem</c:v>
                </c:pt>
                <c:pt idx="1">
                  <c:v>Ability to solve problem</c:v>
                </c:pt>
                <c:pt idx="2">
                  <c:v>Communication ability</c:v>
                </c:pt>
                <c:pt idx="3">
                  <c:v>Ability to plan</c:v>
                </c:pt>
                <c:pt idx="4">
                  <c:v>To design and drawing</c:v>
                </c:pt>
                <c:pt idx="5">
                  <c:v>Ability to make report</c:v>
                </c:pt>
                <c:pt idx="6">
                  <c:v>Ability to create</c:v>
                </c:pt>
              </c:strCache>
            </c:strRef>
          </c:cat>
          <c:val>
            <c:numRef>
              <c:f>'棒グラフ表示2009(M3C) '!$F$4:$F$10</c:f>
              <c:numCache>
                <c:formatCode>0.00_ </c:formatCode>
                <c:ptCount val="7"/>
                <c:pt idx="0">
                  <c:v>3.4722222222222223</c:v>
                </c:pt>
                <c:pt idx="1">
                  <c:v>3.4444444444444438</c:v>
                </c:pt>
                <c:pt idx="2">
                  <c:v>4.0555555555555518</c:v>
                </c:pt>
                <c:pt idx="3">
                  <c:v>3.2222222222222232</c:v>
                </c:pt>
                <c:pt idx="4">
                  <c:v>3.3333333333333335</c:v>
                </c:pt>
                <c:pt idx="5">
                  <c:v>3.2777777777777799</c:v>
                </c:pt>
                <c:pt idx="6">
                  <c:v>3.2222222222222232</c:v>
                </c:pt>
              </c:numCache>
            </c:numRef>
          </c:val>
        </c:ser>
        <c:axId val="157280128"/>
        <c:axId val="157281664"/>
      </c:barChart>
      <c:catAx>
        <c:axId val="1572801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100000" vert="horz"/>
          <a:lstStyle/>
          <a:p>
            <a:pPr>
              <a:defRPr/>
            </a:pPr>
            <a:endParaRPr lang="ja-JP"/>
          </a:p>
        </c:txPr>
        <c:crossAx val="157281664"/>
        <c:crossesAt val="1"/>
        <c:auto val="1"/>
        <c:lblAlgn val="ctr"/>
        <c:lblOffset val="100"/>
        <c:tickLblSkip val="1"/>
        <c:tickMarkSkip val="1"/>
      </c:catAx>
      <c:valAx>
        <c:axId val="157281664"/>
        <c:scaling>
          <c:orientation val="minMax"/>
          <c:max val="4.2"/>
          <c:min val="2.200000000000000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Scales</a:t>
                </a:r>
                <a:endParaRPr lang="ja-JP"/>
              </a:p>
            </c:rich>
          </c:tx>
          <c:layout/>
        </c:title>
        <c:numFmt formatCode="#,##0.0_);[Red]\(#,##0.0\)" sourceLinked="0"/>
        <c:tickLblPos val="nextTo"/>
        <c:txPr>
          <a:bodyPr rot="0" vert="horz"/>
          <a:lstStyle/>
          <a:p>
            <a:pPr>
              <a:defRPr/>
            </a:pPr>
            <a:endParaRPr lang="ja-JP"/>
          </a:p>
        </c:txPr>
        <c:crossAx val="15728012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680652765626518"/>
          <c:y val="5.5001334578940367E-2"/>
          <c:w val="8.6878827646544185E-2"/>
          <c:h val="0.25255994483740385"/>
        </c:manualLayout>
      </c:layout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view3D>
      <c:rotX val="90"/>
      <c:hPercent val="64"/>
      <c:rotY val="44"/>
      <c:depthPercent val="100"/>
      <c:rAngAx val="1"/>
    </c:view3D>
    <c:sideWall>
      <c:spPr>
        <a:ln>
          <a:solidFill>
            <a:schemeClr val="tx1"/>
          </a:solidFill>
        </a:ln>
      </c:spPr>
    </c:sideWall>
    <c:backWall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4803679105329245"/>
          <c:y val="3.6112670902732333E-2"/>
          <c:w val="0.70178468560995089"/>
          <c:h val="0.77198060698176862"/>
        </c:manualLayout>
      </c:layout>
      <c:bar3DChart>
        <c:barDir val="col"/>
        <c:grouping val="percentStacked"/>
        <c:ser>
          <c:idx val="0"/>
          <c:order val="0"/>
          <c:tx>
            <c:strRef>
              <c:f>M３C意欲と精神2008!$K$48</c:f>
              <c:strCache>
                <c:ptCount val="1"/>
                <c:pt idx="0">
                  <c:v>Positive</c:v>
                </c:pt>
              </c:strCache>
            </c:strRef>
          </c:tx>
          <c:dLbls>
            <c:showVal val="1"/>
          </c:dLbls>
          <c:cat>
            <c:strRef>
              <c:f>M３C意欲と精神2008!$L$47:$Y$47</c:f>
              <c:strCache>
                <c:ptCount val="1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  <c:pt idx="9">
                  <c:v>10th</c:v>
                </c:pt>
                <c:pt idx="10">
                  <c:v>11th</c:v>
                </c:pt>
                <c:pt idx="11">
                  <c:v>12th</c:v>
                </c:pt>
                <c:pt idx="12">
                  <c:v>13th</c:v>
                </c:pt>
                <c:pt idx="13">
                  <c:v>14th</c:v>
                </c:pt>
              </c:strCache>
            </c:strRef>
          </c:cat>
          <c:val>
            <c:numRef>
              <c:f>M３C意欲と精神2008!$L$48:$Y$48</c:f>
              <c:numCache>
                <c:formatCode>0_ </c:formatCode>
                <c:ptCount val="14"/>
                <c:pt idx="0">
                  <c:v>16.216216216216218</c:v>
                </c:pt>
                <c:pt idx="1">
                  <c:v>31.428571428571427</c:v>
                </c:pt>
                <c:pt idx="2">
                  <c:v>40.54054054054054</c:v>
                </c:pt>
                <c:pt idx="3">
                  <c:v>32.432432432432435</c:v>
                </c:pt>
                <c:pt idx="4">
                  <c:v>48.571428571428555</c:v>
                </c:pt>
                <c:pt idx="5">
                  <c:v>52.631578947368418</c:v>
                </c:pt>
                <c:pt idx="6">
                  <c:v>41.666666666666657</c:v>
                </c:pt>
                <c:pt idx="7">
                  <c:v>54.285714285714285</c:v>
                </c:pt>
                <c:pt idx="8">
                  <c:v>68.571428571428555</c:v>
                </c:pt>
                <c:pt idx="9">
                  <c:v>65.789473684210549</c:v>
                </c:pt>
                <c:pt idx="10">
                  <c:v>56.756756756756758</c:v>
                </c:pt>
                <c:pt idx="11">
                  <c:v>60</c:v>
                </c:pt>
                <c:pt idx="12">
                  <c:v>55.555555555555557</c:v>
                </c:pt>
                <c:pt idx="13">
                  <c:v>43.243243243243235</c:v>
                </c:pt>
              </c:numCache>
            </c:numRef>
          </c:val>
        </c:ser>
        <c:ser>
          <c:idx val="1"/>
          <c:order val="1"/>
          <c:tx>
            <c:strRef>
              <c:f>M３C意欲と精神2008!$K$49</c:f>
              <c:strCache>
                <c:ptCount val="1"/>
                <c:pt idx="0">
                  <c:v>Usually</c:v>
                </c:pt>
              </c:strCache>
            </c:strRef>
          </c:tx>
          <c:dLbls>
            <c:showVal val="1"/>
          </c:dLbls>
          <c:cat>
            <c:strRef>
              <c:f>M３C意欲と精神2008!$L$47:$Y$47</c:f>
              <c:strCache>
                <c:ptCount val="1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  <c:pt idx="9">
                  <c:v>10th</c:v>
                </c:pt>
                <c:pt idx="10">
                  <c:v>11th</c:v>
                </c:pt>
                <c:pt idx="11">
                  <c:v>12th</c:v>
                </c:pt>
                <c:pt idx="12">
                  <c:v>13th</c:v>
                </c:pt>
                <c:pt idx="13">
                  <c:v>14th</c:v>
                </c:pt>
              </c:strCache>
            </c:strRef>
          </c:cat>
          <c:val>
            <c:numRef>
              <c:f>M３C意欲と精神2008!$L$49:$Y$49</c:f>
              <c:numCache>
                <c:formatCode>0_ </c:formatCode>
                <c:ptCount val="14"/>
                <c:pt idx="0">
                  <c:v>59.459459459459445</c:v>
                </c:pt>
                <c:pt idx="1">
                  <c:v>60</c:v>
                </c:pt>
                <c:pt idx="2">
                  <c:v>56.756756756756758</c:v>
                </c:pt>
                <c:pt idx="3">
                  <c:v>59.459459459459445</c:v>
                </c:pt>
                <c:pt idx="4">
                  <c:v>34.285714285714285</c:v>
                </c:pt>
                <c:pt idx="5">
                  <c:v>39.473684210526308</c:v>
                </c:pt>
                <c:pt idx="6">
                  <c:v>47.222222222222229</c:v>
                </c:pt>
                <c:pt idx="7">
                  <c:v>40</c:v>
                </c:pt>
                <c:pt idx="8">
                  <c:v>31.428571428571427</c:v>
                </c:pt>
                <c:pt idx="9">
                  <c:v>31.578947368421048</c:v>
                </c:pt>
                <c:pt idx="10">
                  <c:v>37.837837837837832</c:v>
                </c:pt>
                <c:pt idx="11">
                  <c:v>40</c:v>
                </c:pt>
                <c:pt idx="12">
                  <c:v>27.777777777777779</c:v>
                </c:pt>
                <c:pt idx="13">
                  <c:v>48.648648648648646</c:v>
                </c:pt>
              </c:numCache>
            </c:numRef>
          </c:val>
        </c:ser>
        <c:ser>
          <c:idx val="2"/>
          <c:order val="2"/>
          <c:tx>
            <c:strRef>
              <c:f>M３C意欲と精神2008!$K$50</c:f>
              <c:strCache>
                <c:ptCount val="1"/>
                <c:pt idx="0">
                  <c:v>Negative</c:v>
                </c:pt>
              </c:strCache>
            </c:strRef>
          </c:tx>
          <c:dLbls>
            <c:showVal val="1"/>
          </c:dLbls>
          <c:cat>
            <c:strRef>
              <c:f>M３C意欲と精神2008!$L$47:$Y$47</c:f>
              <c:strCache>
                <c:ptCount val="1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  <c:pt idx="9">
                  <c:v>10th</c:v>
                </c:pt>
                <c:pt idx="10">
                  <c:v>11th</c:v>
                </c:pt>
                <c:pt idx="11">
                  <c:v>12th</c:v>
                </c:pt>
                <c:pt idx="12">
                  <c:v>13th</c:v>
                </c:pt>
                <c:pt idx="13">
                  <c:v>14th</c:v>
                </c:pt>
              </c:strCache>
            </c:strRef>
          </c:cat>
          <c:val>
            <c:numRef>
              <c:f>M３C意欲と精神2008!$L$50:$Y$50</c:f>
              <c:numCache>
                <c:formatCode>0_ </c:formatCode>
                <c:ptCount val="14"/>
                <c:pt idx="0">
                  <c:v>24.324324324324326</c:v>
                </c:pt>
                <c:pt idx="1">
                  <c:v>8.5714285714285712</c:v>
                </c:pt>
                <c:pt idx="2">
                  <c:v>2.7027027027027031</c:v>
                </c:pt>
                <c:pt idx="3">
                  <c:v>8.108108108108107</c:v>
                </c:pt>
                <c:pt idx="4">
                  <c:v>17.142857142857146</c:v>
                </c:pt>
                <c:pt idx="5">
                  <c:v>7.8947368421052611</c:v>
                </c:pt>
                <c:pt idx="6">
                  <c:v>11.111111111111109</c:v>
                </c:pt>
                <c:pt idx="7">
                  <c:v>5.7142857142857135</c:v>
                </c:pt>
                <c:pt idx="8">
                  <c:v>0</c:v>
                </c:pt>
                <c:pt idx="9">
                  <c:v>2.6315789473684208</c:v>
                </c:pt>
                <c:pt idx="10">
                  <c:v>5.4054054054054053</c:v>
                </c:pt>
                <c:pt idx="11">
                  <c:v>0</c:v>
                </c:pt>
                <c:pt idx="12">
                  <c:v>16.666666666666664</c:v>
                </c:pt>
                <c:pt idx="13">
                  <c:v>8.108108108108107</c:v>
                </c:pt>
              </c:numCache>
            </c:numRef>
          </c:val>
        </c:ser>
        <c:gapWidth val="200"/>
        <c:gapDepth val="200"/>
        <c:shape val="box"/>
        <c:axId val="157468928"/>
        <c:axId val="157479296"/>
        <c:axId val="0"/>
      </c:bar3DChart>
      <c:catAx>
        <c:axId val="157468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</a:t>
                </a:r>
              </a:p>
            </c:rich>
          </c:tx>
          <c:layout/>
        </c:title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ja-JP"/>
          </a:p>
        </c:txPr>
        <c:crossAx val="157479296"/>
        <c:crossesAt val="0"/>
        <c:auto val="1"/>
        <c:lblAlgn val="ctr"/>
        <c:lblOffset val="100"/>
        <c:tickLblSkip val="1"/>
        <c:tickMarkSkip val="1"/>
      </c:catAx>
      <c:valAx>
        <c:axId val="157479296"/>
        <c:scaling>
          <c:orientation val="minMax"/>
          <c:max val="1"/>
          <c:min val="0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minorGridlines>
          <c:spPr>
            <a:ln>
              <a:solidFill>
                <a:schemeClr val="tx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number of students[%]</a:t>
                </a:r>
              </a:p>
            </c:rich>
          </c:tx>
          <c:layout/>
        </c:title>
        <c:numFmt formatCode="0%" sourceLinked="1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57468928"/>
        <c:crosses val="autoZero"/>
        <c:crossBetween val="between"/>
        <c:majorUnit val="0.2"/>
        <c:minorUnit val="0.2"/>
      </c:valAx>
    </c:plotArea>
    <c:legend>
      <c:legendPos val="r"/>
      <c:layout>
        <c:manualLayout>
          <c:xMode val="edge"/>
          <c:yMode val="edge"/>
          <c:x val="0.85909683898208433"/>
          <c:y val="0.32797365476768525"/>
          <c:w val="0.12300171174255402"/>
          <c:h val="0.29821426471705348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view3D>
      <c:rotX val="90"/>
      <c:hPercent val="60"/>
      <c:rotY val="44"/>
      <c:depthPercent val="100"/>
      <c:rAngAx val="1"/>
    </c:view3D>
    <c:sideWall>
      <c:spPr>
        <a:ln>
          <a:solidFill>
            <a:schemeClr val="tx1"/>
          </a:solidFill>
        </a:ln>
      </c:spPr>
    </c:sideWall>
    <c:backWall>
      <c:spPr>
        <a:ln>
          <a:solidFill>
            <a:schemeClr val="tx1"/>
          </a:solidFill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v>Positive</c:v>
          </c:tx>
          <c:dLbls>
            <c:showVal val="1"/>
          </c:dLbls>
          <c:cat>
            <c:strRef>
              <c:f>M３C意欲と精神2009!$L$47:$Y$47</c:f>
              <c:strCache>
                <c:ptCount val="1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  <c:pt idx="9">
                  <c:v>10th</c:v>
                </c:pt>
                <c:pt idx="10">
                  <c:v>11th</c:v>
                </c:pt>
                <c:pt idx="11">
                  <c:v>12th</c:v>
                </c:pt>
                <c:pt idx="12">
                  <c:v>13th</c:v>
                </c:pt>
                <c:pt idx="13">
                  <c:v>14th</c:v>
                </c:pt>
              </c:strCache>
            </c:strRef>
          </c:cat>
          <c:val>
            <c:numRef>
              <c:f>M３C意欲と精神2009!$L$48:$Y$48</c:f>
              <c:numCache>
                <c:formatCode>0_ </c:formatCode>
                <c:ptCount val="14"/>
                <c:pt idx="0">
                  <c:v>52.5</c:v>
                </c:pt>
                <c:pt idx="1">
                  <c:v>78.947368421052644</c:v>
                </c:pt>
                <c:pt idx="2">
                  <c:v>80</c:v>
                </c:pt>
                <c:pt idx="3">
                  <c:v>79.487179487179517</c:v>
                </c:pt>
                <c:pt idx="4">
                  <c:v>60.526315789473692</c:v>
                </c:pt>
                <c:pt idx="5">
                  <c:v>84.615384615384599</c:v>
                </c:pt>
                <c:pt idx="6">
                  <c:v>77.5</c:v>
                </c:pt>
                <c:pt idx="7">
                  <c:v>82.5</c:v>
                </c:pt>
                <c:pt idx="8">
                  <c:v>94.73684210526315</c:v>
                </c:pt>
                <c:pt idx="9">
                  <c:v>90</c:v>
                </c:pt>
                <c:pt idx="10">
                  <c:v>81.578947368421026</c:v>
                </c:pt>
                <c:pt idx="11">
                  <c:v>80</c:v>
                </c:pt>
                <c:pt idx="12">
                  <c:v>62.5</c:v>
                </c:pt>
                <c:pt idx="13">
                  <c:v>63.157894736842088</c:v>
                </c:pt>
              </c:numCache>
            </c:numRef>
          </c:val>
        </c:ser>
        <c:ser>
          <c:idx val="1"/>
          <c:order val="1"/>
          <c:tx>
            <c:v>Usually</c:v>
          </c:tx>
          <c:dLbls>
            <c:showVal val="1"/>
          </c:dLbls>
          <c:cat>
            <c:strRef>
              <c:f>M３C意欲と精神2009!$L$47:$Y$47</c:f>
              <c:strCache>
                <c:ptCount val="1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  <c:pt idx="9">
                  <c:v>10th</c:v>
                </c:pt>
                <c:pt idx="10">
                  <c:v>11th</c:v>
                </c:pt>
                <c:pt idx="11">
                  <c:v>12th</c:v>
                </c:pt>
                <c:pt idx="12">
                  <c:v>13th</c:v>
                </c:pt>
                <c:pt idx="13">
                  <c:v>14th</c:v>
                </c:pt>
              </c:strCache>
            </c:strRef>
          </c:cat>
          <c:val>
            <c:numRef>
              <c:f>M３C意欲と精神2009!$L$49:$Y$49</c:f>
              <c:numCache>
                <c:formatCode>0_ </c:formatCode>
                <c:ptCount val="14"/>
                <c:pt idx="0">
                  <c:v>45</c:v>
                </c:pt>
                <c:pt idx="1">
                  <c:v>21.052631578947359</c:v>
                </c:pt>
                <c:pt idx="2">
                  <c:v>20</c:v>
                </c:pt>
                <c:pt idx="3">
                  <c:v>20.512820512820511</c:v>
                </c:pt>
                <c:pt idx="4">
                  <c:v>36.842105263157897</c:v>
                </c:pt>
                <c:pt idx="5">
                  <c:v>15.384615384615385</c:v>
                </c:pt>
                <c:pt idx="6">
                  <c:v>22.5</c:v>
                </c:pt>
                <c:pt idx="7">
                  <c:v>17.5</c:v>
                </c:pt>
                <c:pt idx="8">
                  <c:v>5.2631578947368416</c:v>
                </c:pt>
                <c:pt idx="9">
                  <c:v>10</c:v>
                </c:pt>
                <c:pt idx="10">
                  <c:v>18.421052631578938</c:v>
                </c:pt>
                <c:pt idx="11">
                  <c:v>20</c:v>
                </c:pt>
                <c:pt idx="12">
                  <c:v>35</c:v>
                </c:pt>
                <c:pt idx="13">
                  <c:v>31.578947368421048</c:v>
                </c:pt>
              </c:numCache>
            </c:numRef>
          </c:val>
        </c:ser>
        <c:ser>
          <c:idx val="2"/>
          <c:order val="2"/>
          <c:tx>
            <c:v>Negative</c:v>
          </c:tx>
          <c:dLbls>
            <c:showVal val="1"/>
          </c:dLbls>
          <c:cat>
            <c:strRef>
              <c:f>M３C意欲と精神2009!$L$47:$Y$47</c:f>
              <c:strCache>
                <c:ptCount val="1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  <c:pt idx="7">
                  <c:v>8th</c:v>
                </c:pt>
                <c:pt idx="8">
                  <c:v>9th</c:v>
                </c:pt>
                <c:pt idx="9">
                  <c:v>10th</c:v>
                </c:pt>
                <c:pt idx="10">
                  <c:v>11th</c:v>
                </c:pt>
                <c:pt idx="11">
                  <c:v>12th</c:v>
                </c:pt>
                <c:pt idx="12">
                  <c:v>13th</c:v>
                </c:pt>
                <c:pt idx="13">
                  <c:v>14th</c:v>
                </c:pt>
              </c:strCache>
            </c:strRef>
          </c:cat>
          <c:val>
            <c:numRef>
              <c:f>M３C意欲と精神2009!$L$50:$Y$50</c:f>
              <c:numCache>
                <c:formatCode>0_ </c:formatCode>
                <c:ptCount val="14"/>
                <c:pt idx="0">
                  <c:v>2.5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2.6315789473684208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2.5</c:v>
                </c:pt>
                <c:pt idx="13">
                  <c:v>5.2631578947368416</c:v>
                </c:pt>
              </c:numCache>
            </c:numRef>
          </c:val>
        </c:ser>
        <c:gapWidth val="200"/>
        <c:gapDepth val="200"/>
        <c:shape val="box"/>
        <c:axId val="157613056"/>
        <c:axId val="157488256"/>
        <c:axId val="0"/>
      </c:bar3DChart>
      <c:catAx>
        <c:axId val="157613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</a:t>
                </a:r>
                <a:endParaRPr lang="ja-JP"/>
              </a:p>
            </c:rich>
          </c:tx>
          <c:layout/>
        </c:title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ja-JP"/>
          </a:p>
        </c:txPr>
        <c:crossAx val="157488256"/>
        <c:crosses val="autoZero"/>
        <c:auto val="1"/>
        <c:lblAlgn val="ctr"/>
        <c:lblOffset val="100"/>
        <c:tickLblSkip val="1"/>
        <c:tickMarkSkip val="1"/>
      </c:catAx>
      <c:valAx>
        <c:axId val="1574882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number of students</a:t>
                </a:r>
              </a:p>
            </c:rich>
          </c:tx>
          <c:layout/>
        </c:title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ja-JP"/>
          </a:p>
        </c:txPr>
        <c:crossAx val="157613056"/>
        <c:crosses val="autoZero"/>
        <c:crossBetween val="between"/>
        <c:majorUnit val="0.2"/>
        <c:minorUnit val="0.2"/>
      </c:valAx>
    </c:plotArea>
    <c:legend>
      <c:legendPos val="r"/>
      <c:layout>
        <c:manualLayout>
          <c:xMode val="edge"/>
          <c:yMode val="edge"/>
          <c:x val="0.85761104115061193"/>
          <c:y val="0.29262678372100087"/>
          <c:w val="0.12429874209484799"/>
          <c:h val="0.20784957914743438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ja-JP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zh-CN" smtClean="0"/>
              <a:t>ICEE2010</a:t>
            </a:r>
            <a:endParaRPr lang="en-US" altLang="ja-JP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2815" y="0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212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2815" y="9261212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A36BF21-2DA9-4596-95A7-30A6CF6A82D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zh-CN" smtClean="0"/>
              <a:t>ICEE2010</a:t>
            </a:r>
            <a:endParaRPr lang="en-US" altLang="ja-JP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815" y="0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631452"/>
            <a:ext cx="5483860" cy="438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212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815" y="9261212"/>
            <a:ext cx="2970424" cy="4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B9F7D3B-82DD-46CD-938D-EB427B9DD7E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EA292-3B68-466E-97AE-A3A99005C96A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4581" name="ヘッダー プレースホルダ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ＭＳ Ｐゴシック" charset="-128"/>
              </a:rPr>
              <a:t>ICEE2010</a:t>
            </a:r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0459F9-5640-4814-B519-F35B984F439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EA292-3B68-466E-97AE-A3A99005C96A}" type="slidenum">
              <a:rPr lang="en-US" altLang="ja-JP" smtClean="0">
                <a:ea typeface="ＭＳ Ｐゴシック" charset="-128"/>
              </a:rPr>
              <a:pPr/>
              <a:t>13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4581" name="ヘッダー プレースホルダ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ＭＳ Ｐゴシック" charset="-128"/>
              </a:rPr>
              <a:t>ICEE2010</a:t>
            </a:r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ja-JP" altLang="en-US" dirty="0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11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9217-7940-4648-8064-23E2EA9D7C0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98D4-464A-4411-BE7C-22B93065C3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BB93-89F8-48E8-B1C4-221E222EF65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98F6-B41A-4A57-9C52-E00A5E08CD8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454C-4EA9-40D7-80E6-8E2DBAD6DBE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C699-85AC-424E-A1A8-BDE029000B6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63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ja-JP" altLang="en-US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F5CB-0F66-4B6F-9B64-4506C15D2A5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FF5F-52D2-4910-A481-BBB02AD2AB6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9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C6F5-48DA-4B42-A9C3-CD875F72F15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5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8914-D1E8-4B61-9699-D7AED6D407D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4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236E-1F48-4AD9-B5E4-D2C72F2DB9A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CFCF-FF7E-4310-B48D-85C39C2C101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rtlCol="0">
            <a:normAutofit/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B7D9-B051-4327-93AC-7B37953730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0" y="0"/>
            <a:ext cx="9072563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614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D61FDD-D062-4CDA-8365-AF09E22C975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9" r:id="rId2"/>
    <p:sldLayoutId id="214748384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50" r:id="rId12"/>
    <p:sldLayoutId id="2147483851" r:id="rId13"/>
  </p:sldLayoutIdLst>
  <p:transition spd="med">
    <p:wedg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500042"/>
            <a:ext cx="8429625" cy="100013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ja-JP" sz="2800" b="1" dirty="0" smtClean="0"/>
              <a:t>An Attempt of Problem Based Learning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 by Sharing Method</a:t>
            </a:r>
            <a:endParaRPr lang="ja-JP" alt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5734050"/>
            <a:ext cx="8715436" cy="695346"/>
          </a:xfrm>
        </p:spPr>
        <p:txBody>
          <a:bodyPr rtlCol="0">
            <a:normAutofit fontScale="77500" lnSpcReduction="20000"/>
          </a:bodyPr>
          <a:lstStyle/>
          <a:p>
            <a:pPr latinLnBrk="1"/>
            <a:r>
              <a:rPr lang="en-US" altLang="ja-JP" sz="1800" b="1" dirty="0" err="1" smtClean="0">
                <a:latin typeface="+mj-lt"/>
              </a:rPr>
              <a:t>Shigetoshi</a:t>
            </a:r>
            <a:r>
              <a:rPr lang="ja-JP" altLang="en-US" sz="1800" b="1" dirty="0" smtClean="0">
                <a:latin typeface="+mj-lt"/>
              </a:rPr>
              <a:t>　</a:t>
            </a:r>
            <a:r>
              <a:rPr lang="en-US" altLang="ja-JP" sz="1800" b="1" dirty="0" err="1" smtClean="0">
                <a:latin typeface="+mj-lt"/>
              </a:rPr>
              <a:t>Ishizaki</a:t>
            </a:r>
            <a:r>
              <a:rPr lang="en-US" altLang="ja-JP" sz="1800" b="1" dirty="0" smtClean="0">
                <a:latin typeface="+mj-lt"/>
              </a:rPr>
              <a:t>, Jun-</a:t>
            </a:r>
            <a:r>
              <a:rPr lang="en-US" altLang="ja-JP" sz="1800" b="1" dirty="0" err="1" smtClean="0">
                <a:latin typeface="+mj-lt"/>
              </a:rPr>
              <a:t>ichi</a:t>
            </a:r>
            <a:r>
              <a:rPr lang="en-US" altLang="ja-JP" sz="1800" b="1" dirty="0" smtClean="0">
                <a:latin typeface="+mj-lt"/>
              </a:rPr>
              <a:t> Ozaki</a:t>
            </a:r>
            <a:r>
              <a:rPr lang="ja-JP" altLang="en-US" sz="1800" b="1" dirty="0" err="1" smtClean="0">
                <a:latin typeface="+mj-lt"/>
              </a:rPr>
              <a:t>，</a:t>
            </a:r>
            <a:r>
              <a:rPr lang="en-US" altLang="ja-JP" sz="1800" b="1" dirty="0" smtClean="0">
                <a:latin typeface="+mj-lt"/>
              </a:rPr>
              <a:t>Shigeru Saito</a:t>
            </a:r>
            <a:r>
              <a:rPr lang="ja-JP" altLang="en-US" sz="1800" b="1" dirty="0" err="1" smtClean="0">
                <a:latin typeface="+mj-lt"/>
              </a:rPr>
              <a:t>，</a:t>
            </a:r>
            <a:endParaRPr lang="en-US" altLang="ja-JP" sz="1800" b="1" dirty="0" smtClean="0">
              <a:latin typeface="+mj-lt"/>
            </a:endParaRPr>
          </a:p>
          <a:p>
            <a:pPr latinLnBrk="1"/>
            <a:r>
              <a:rPr lang="en-US" altLang="ja-JP" sz="1800" b="1" dirty="0" smtClean="0">
                <a:latin typeface="+mj-lt"/>
              </a:rPr>
              <a:t>Satoru </a:t>
            </a:r>
            <a:r>
              <a:rPr lang="en-US" altLang="ja-JP" sz="1800" b="1" dirty="0" err="1" smtClean="0">
                <a:latin typeface="+mj-lt"/>
              </a:rPr>
              <a:t>Takenawa</a:t>
            </a:r>
            <a:r>
              <a:rPr lang="en-US" altLang="ja-JP" sz="1800" b="1" dirty="0" smtClean="0">
                <a:latin typeface="+mj-lt"/>
              </a:rPr>
              <a:t>, Takeshi </a:t>
            </a:r>
            <a:r>
              <a:rPr lang="en-US" altLang="ja-JP" sz="1800" b="1" dirty="0" err="1" smtClean="0">
                <a:latin typeface="+mj-lt"/>
              </a:rPr>
              <a:t>Nakatsuji</a:t>
            </a:r>
            <a:endParaRPr lang="en-US" altLang="ja-JP" sz="1800" b="1" dirty="0" smtClean="0">
              <a:latin typeface="+mj-lt"/>
            </a:endParaRPr>
          </a:p>
          <a:p>
            <a:pPr latinLnBrk="1"/>
            <a:r>
              <a:rPr lang="ja-JP" altLang="en-US" sz="1800" b="1" dirty="0" smtClean="0"/>
              <a:t>　</a:t>
            </a:r>
            <a:r>
              <a:rPr lang="en-US" altLang="ja-JP" sz="1800" b="1" i="1" dirty="0" smtClean="0"/>
              <a:t> </a:t>
            </a:r>
            <a:r>
              <a:rPr lang="en-US" altLang="ja-JP" sz="1800" b="1" i="1" dirty="0" smtClean="0">
                <a:latin typeface="+mj-lt"/>
              </a:rPr>
              <a:t>Kobe City College of Technology</a:t>
            </a:r>
          </a:p>
          <a:p>
            <a:pPr latinLnBrk="1"/>
            <a:endParaRPr lang="ja-JP" altLang="en-US" sz="1800" dirty="0" smtClean="0">
              <a:latin typeface="+mj-lt"/>
            </a:endParaRPr>
          </a:p>
        </p:txBody>
      </p:sp>
      <p:sp>
        <p:nvSpPr>
          <p:cNvPr id="1031" name="フッター プレースホルダ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ICEE</a:t>
            </a:r>
            <a:r>
              <a:rPr lang="ja-JP" altLang="en-US" smtClean="0"/>
              <a:t>　</a:t>
            </a:r>
            <a:r>
              <a:rPr lang="en-US" altLang="ja-JP" smtClean="0"/>
              <a:t>2010</a:t>
            </a:r>
            <a:r>
              <a:rPr lang="ja-JP" altLang="en-US" smtClean="0"/>
              <a:t>　</a:t>
            </a:r>
            <a:r>
              <a:rPr lang="en-US" altLang="ja-JP" smtClean="0"/>
              <a:t>Gliwice</a:t>
            </a:r>
            <a:r>
              <a:rPr lang="ja-JP" altLang="en-US" smtClean="0"/>
              <a:t>　</a:t>
            </a:r>
            <a:r>
              <a:rPr lang="en-US" altLang="ja-JP" smtClean="0"/>
              <a:t>Poland</a:t>
            </a:r>
            <a:endParaRPr lang="en-US" altLang="ja-JP" dirty="0"/>
          </a:p>
        </p:txBody>
      </p:sp>
      <p:sp>
        <p:nvSpPr>
          <p:cNvPr id="1032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DE7CEB7-051C-46A4-A7F9-34FA6FCD81FE}" type="slidenum">
              <a:rPr lang="en-US" altLang="ja-JP"/>
              <a:pPr/>
              <a:t>1</a:t>
            </a:fld>
            <a:endParaRPr lang="en-US" altLang="ja-JP" dirty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972141" y="1628775"/>
          <a:ext cx="2879133" cy="2157415"/>
        </p:xfrm>
        <a:graphic>
          <a:graphicData uri="http://schemas.openxmlformats.org/presentationml/2006/ole">
            <p:oleObj spid="_x0000_s1026" name="ビットマップ イメージ" r:id="rId4" imgW="3115110" imgH="2333333" progId="PBrush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5219700" y="1610470"/>
          <a:ext cx="2924200" cy="2174874"/>
        </p:xfrm>
        <a:graphic>
          <a:graphicData uri="http://schemas.openxmlformats.org/presentationml/2006/ole">
            <p:oleObj spid="_x0000_s1027" name="ビットマップ イメージ" r:id="rId5" imgW="3048426" imgH="2266667" progId="PBrush">
              <p:embed/>
            </p:oleObj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3071802" y="3429000"/>
          <a:ext cx="3030548" cy="2252059"/>
        </p:xfrm>
        <a:graphic>
          <a:graphicData uri="http://schemas.openxmlformats.org/presentationml/2006/ole">
            <p:oleObj spid="_x0000_s1028" name="ビットマップ イメージ" r:id="rId6" imgW="3115110" imgH="2314286" progId="PBrush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コンテンツ プレースホルダ 10"/>
          <p:cNvGraphicFramePr>
            <a:graphicFrameLocks noGrp="1"/>
          </p:cNvGraphicFramePr>
          <p:nvPr>
            <p:ph idx="1"/>
          </p:nvPr>
        </p:nvGraphicFramePr>
        <p:xfrm>
          <a:off x="1142976" y="1142984"/>
          <a:ext cx="7143800" cy="518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19"/>
                <a:gridCol w="4613703"/>
                <a:gridCol w="1413878"/>
              </a:tblGrid>
              <a:tr h="56448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Weeks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Contents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Plan/Do/    Check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Orientation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Plan1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2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Discuss the work in each group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Plan2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3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drafting 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1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Plan3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4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drafting 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Plan4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5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drafting 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3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Plan5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6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drafting 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4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Plan6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7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drafting 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5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Plan7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8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Submitting of 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drawings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Plan8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9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1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Do1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10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Do2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11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3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Do3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12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4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Do4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13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5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Do5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4843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14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Meeting to report</a:t>
                      </a:r>
                      <a:r>
                        <a:rPr lang="en-US" sz="2000" kern="0" baseline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 on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 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works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Check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6FF5F-52D2-4910-A481-BBB02AD2AB69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12" name="正方形/長方形 11"/>
          <p:cNvSpPr/>
          <p:nvPr/>
        </p:nvSpPr>
        <p:spPr>
          <a:xfrm>
            <a:off x="1819894" y="357166"/>
            <a:ext cx="5644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b="1" dirty="0" smtClean="0">
                <a:latin typeface="+mj-lt"/>
              </a:rPr>
              <a:t>Consecutive Method</a:t>
            </a:r>
            <a:endParaRPr lang="ja-JP" altLang="en-US" sz="4000" b="1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 sz="quarter"/>
          </p:nvPr>
        </p:nvSpPr>
        <p:spPr>
          <a:xfrm>
            <a:off x="500063" y="357188"/>
            <a:ext cx="8229600" cy="7143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 smtClean="0">
                <a:effectLst/>
                <a:ea typeface="ＭＳ Ｐゴシック" pitchFamily="50" charset="-128"/>
              </a:rPr>
              <a:t>Class scenery and works' photographs</a:t>
            </a:r>
            <a:endParaRPr lang="ja-JP" altLang="en-US" sz="3600" b="1" dirty="0" smtClean="0">
              <a:effectLst/>
              <a:ea typeface="ＭＳ Ｐゴシック" pitchFamily="50" charset="-128"/>
            </a:endParaRPr>
          </a:p>
        </p:txBody>
      </p:sp>
      <p:sp>
        <p:nvSpPr>
          <p:cNvPr id="17415" name="フッター プレースホルダ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 smtClean="0"/>
          </a:p>
        </p:txBody>
      </p:sp>
      <p:sp>
        <p:nvSpPr>
          <p:cNvPr id="17416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131355-5680-4339-BE6F-9013A02F762D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pic>
        <p:nvPicPr>
          <p:cNvPr id="48131" name="Picture 3" descr="C:\Documents and Settings\Owner\My Documents\0)PowerPoint\1)学会関係\ICEE\画像 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600200"/>
            <a:ext cx="2895600" cy="2171700"/>
          </a:xfrm>
          <a:prstGeom prst="rect">
            <a:avLst/>
          </a:prstGeom>
          <a:noFill/>
        </p:spPr>
      </p:pic>
      <p:pic>
        <p:nvPicPr>
          <p:cNvPr id="48133" name="Picture 5" descr="C:\Documents and Settings\Owner\My Documents\0)PowerPoint\1)学会関係\ICEE\画像 01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3924300"/>
            <a:ext cx="2895600" cy="2171700"/>
          </a:xfrm>
          <a:prstGeom prst="rect">
            <a:avLst/>
          </a:prstGeom>
          <a:noFill/>
        </p:spPr>
      </p:pic>
      <p:pic>
        <p:nvPicPr>
          <p:cNvPr id="48134" name="Picture 6" descr="C:\Documents and Settings\Owner\My Documents\0)PowerPoint\1)学会関係\ICEE\画像 0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924300"/>
            <a:ext cx="2895600" cy="2171700"/>
          </a:xfrm>
          <a:prstGeom prst="rect">
            <a:avLst/>
          </a:prstGeom>
          <a:noFill/>
        </p:spPr>
      </p:pic>
      <p:pic>
        <p:nvPicPr>
          <p:cNvPr id="48135" name="Picture 7" descr="C:\Documents and Settings\Owner\My Documents\0)PowerPoint\1)学会関係\ICEE\画像 0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600200"/>
            <a:ext cx="2895600" cy="2171700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6143636" y="1142984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j-lt"/>
              </a:rPr>
              <a:t>(Consecutive Method)</a:t>
            </a:r>
            <a:endParaRPr lang="ja-JP" altLang="en-US" b="1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コンテンツ プレースホルダ 10"/>
          <p:cNvGraphicFramePr>
            <a:graphicFrameLocks noGrp="1"/>
          </p:cNvGraphicFramePr>
          <p:nvPr>
            <p:ph idx="1"/>
          </p:nvPr>
        </p:nvGraphicFramePr>
        <p:xfrm>
          <a:off x="1071536" y="1142984"/>
          <a:ext cx="7286677" cy="518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043"/>
                <a:gridCol w="4268962"/>
                <a:gridCol w="1913672"/>
              </a:tblGrid>
              <a:tr h="56448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Weeks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Contents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Plan/Do/     Check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Orientation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Plan1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2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Discuss the work in each group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Plan2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3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drafting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1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Plan3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4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drafting 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Plan4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5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Design and drafting </a:t>
                      </a:r>
                      <a:r>
                        <a:rPr lang="ja-JP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3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Plan5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6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Meeting to explain on 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works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Plan6/Do1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7</a:t>
                      </a:r>
                      <a:endParaRPr lang="ja-JP" sz="2000" kern="10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Submitting of 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drawings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Plan7/Do2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8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1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Do3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9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Do4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10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3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Do5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11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4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Do6/Check1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12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5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Do7/Check2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2340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13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Manufacture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（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6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ＭＳ Ｐゴシック"/>
                        </a:rPr>
                        <a:t>） </a:t>
                      </a:r>
                      <a:r>
                        <a:rPr lang="ja-JP" sz="2000" kern="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Do8/Check3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74843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14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Meeting to report on works</a:t>
                      </a: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明朝"/>
                          <a:cs typeface="ＭＳ Ｐゴシック"/>
                        </a:rPr>
                        <a:t>Check4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6FF5F-52D2-4910-A481-BBB02AD2AB69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13" name="正方形/長方形 12"/>
          <p:cNvSpPr/>
          <p:nvPr/>
        </p:nvSpPr>
        <p:spPr>
          <a:xfrm>
            <a:off x="2071670" y="357166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 smtClean="0">
                <a:latin typeface="+mj-lt"/>
              </a:rPr>
              <a:t>Sharing Method</a:t>
            </a:r>
            <a:endParaRPr lang="ja-JP" altLang="en-US" sz="4000" b="1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フッター プレースホルダ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ICEE</a:t>
            </a:r>
            <a:r>
              <a:rPr lang="ja-JP" altLang="en-US" smtClean="0"/>
              <a:t>　</a:t>
            </a:r>
            <a:r>
              <a:rPr lang="en-US" altLang="ja-JP" smtClean="0"/>
              <a:t>2010</a:t>
            </a:r>
            <a:r>
              <a:rPr lang="ja-JP" altLang="en-US" smtClean="0"/>
              <a:t>　</a:t>
            </a:r>
            <a:r>
              <a:rPr lang="en-US" altLang="ja-JP" smtClean="0"/>
              <a:t>Gliwice</a:t>
            </a:r>
            <a:r>
              <a:rPr lang="ja-JP" altLang="en-US" smtClean="0"/>
              <a:t>　</a:t>
            </a:r>
            <a:r>
              <a:rPr lang="en-US" altLang="ja-JP" smtClean="0"/>
              <a:t>Poland</a:t>
            </a:r>
            <a:endParaRPr lang="en-US" altLang="ja-JP" dirty="0"/>
          </a:p>
        </p:txBody>
      </p:sp>
      <p:sp>
        <p:nvSpPr>
          <p:cNvPr id="1032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DE7CEB7-051C-46A4-A7F9-34FA6FCD81FE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71604" y="3000372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Plan6/Do</a:t>
            </a:r>
            <a:r>
              <a:rPr lang="en-US" altLang="ja-JP" sz="2000" dirty="0" smtClean="0">
                <a:latin typeface="+mj-lt"/>
              </a:rPr>
              <a:t>1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9388" y="3000372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Do3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71934" y="5929330"/>
            <a:ext cx="931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Check4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429388" y="285728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j-lt"/>
              </a:rPr>
              <a:t>(Sharing Method)</a:t>
            </a:r>
            <a:endParaRPr lang="ja-JP" altLang="en-US" b="1" dirty="0">
              <a:latin typeface="+mj-lt"/>
            </a:endParaRPr>
          </a:p>
        </p:txBody>
      </p:sp>
      <p:pic>
        <p:nvPicPr>
          <p:cNvPr id="15" name="図 14" descr="CIMG1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2862276" cy="22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15" descr="CIMG1899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7818" y="714356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 descr="CIMG1983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71802" y="3571876"/>
            <a:ext cx="2952765" cy="23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 sz="quarter"/>
          </p:nvPr>
        </p:nvSpPr>
        <p:spPr>
          <a:xfrm>
            <a:off x="500034" y="428604"/>
            <a:ext cx="8229600" cy="5000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 smtClean="0">
                <a:effectLst/>
                <a:ea typeface="ＭＳ Ｐゴシック" pitchFamily="50" charset="-128"/>
              </a:rPr>
              <a:t>Class scenery and works' photographs</a:t>
            </a:r>
            <a:endParaRPr lang="ja-JP" altLang="en-US" sz="3600" b="1" dirty="0" smtClean="0">
              <a:effectLst/>
              <a:ea typeface="ＭＳ Ｐゴシック" pitchFamily="50" charset="-128"/>
            </a:endParaRPr>
          </a:p>
        </p:txBody>
      </p:sp>
      <p:pic>
        <p:nvPicPr>
          <p:cNvPr id="17411" name="Picture 2" descr="E:\画像 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1600200"/>
            <a:ext cx="2895600" cy="2171700"/>
          </a:xfrm>
        </p:spPr>
      </p:pic>
      <p:pic>
        <p:nvPicPr>
          <p:cNvPr id="17412" name="Picture 12" descr="E:\画像 0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1600200"/>
            <a:ext cx="2895600" cy="2171700"/>
          </a:xfrm>
        </p:spPr>
      </p:pic>
      <p:pic>
        <p:nvPicPr>
          <p:cNvPr id="17413" name="Picture 5" descr="E:\画像 11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3924300"/>
            <a:ext cx="2895600" cy="2171700"/>
          </a:xfrm>
        </p:spPr>
      </p:pic>
      <p:pic>
        <p:nvPicPr>
          <p:cNvPr id="17414" name="Picture 6" descr="E:\画像 1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3924300"/>
            <a:ext cx="2895600" cy="2171700"/>
          </a:xfrm>
        </p:spPr>
      </p:pic>
      <p:sp>
        <p:nvSpPr>
          <p:cNvPr id="17415" name="フッター プレースホルダ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 smtClean="0"/>
          </a:p>
        </p:txBody>
      </p:sp>
      <p:sp>
        <p:nvSpPr>
          <p:cNvPr id="17416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131355-5680-4339-BE6F-9013A02F762D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9" name="正方形/長方形 8"/>
          <p:cNvSpPr/>
          <p:nvPr/>
        </p:nvSpPr>
        <p:spPr>
          <a:xfrm>
            <a:off x="6072198" y="1142984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j-lt"/>
              </a:rPr>
              <a:t>(Sharing Method)</a:t>
            </a:r>
            <a:endParaRPr lang="ja-JP" altLang="en-US" b="1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Evaluation of Each Student in Consecutive Method to Seven Abilities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2008</a:t>
            </a:r>
            <a:endParaRPr kumimoji="1" lang="ja-JP" altLang="en-US" sz="24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698F6-B41A-4A57-9C52-E00A5E08CD8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6" name="表プレースホルダ 2"/>
          <p:cNvSpPr txBox="1">
            <a:spLocks/>
          </p:cNvSpPr>
          <p:nvPr/>
        </p:nvSpPr>
        <p:spPr bwMode="auto">
          <a:xfrm>
            <a:off x="428596" y="1571612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graphicFrame>
        <p:nvGraphicFramePr>
          <p:cNvPr id="9" name="Chart 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Evaluation of Each Student in Sharing Method to Seven Abilities in 2009</a:t>
            </a:r>
            <a:endParaRPr kumimoji="1" lang="ja-JP" altLang="en-US" sz="24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698F6-B41A-4A57-9C52-E00A5E08CD8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6" name="表プレースホルダ 2"/>
          <p:cNvSpPr txBox="1">
            <a:spLocks/>
          </p:cNvSpPr>
          <p:nvPr/>
        </p:nvSpPr>
        <p:spPr bwMode="auto">
          <a:xfrm>
            <a:off x="428596" y="1571612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graphicFrame>
        <p:nvGraphicFramePr>
          <p:cNvPr id="8" name="Chart 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800" b="1" dirty="0" smtClean="0">
                <a:effectLst/>
              </a:rPr>
              <a:t>Change in Students’ Willingness</a:t>
            </a:r>
            <a:r>
              <a:rPr lang="ja-JP" altLang="en-US" sz="2800" b="1" dirty="0" smtClean="0">
                <a:effectLst/>
              </a:rPr>
              <a:t> </a:t>
            </a:r>
            <a:r>
              <a:rPr lang="en-US" altLang="ja-JP" sz="2800" b="1" dirty="0" smtClean="0">
                <a:effectLst/>
              </a:rPr>
              <a:t>in 2008</a:t>
            </a:r>
            <a:endParaRPr lang="ja-JP" altLang="en-US" sz="2800" b="1" dirty="0">
              <a:effectLst/>
              <a:ea typeface="ＭＳ Ｐゴシック" pitchFamily="50" charset="-128"/>
            </a:endParaRPr>
          </a:p>
        </p:txBody>
      </p:sp>
      <p:sp>
        <p:nvSpPr>
          <p:cNvPr id="2052" name="フッター プレースホルダ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 smtClean="0"/>
          </a:p>
        </p:txBody>
      </p:sp>
      <p:sp>
        <p:nvSpPr>
          <p:cNvPr id="2053" name="スライド番号プレースホル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62EF70-3963-4358-8EE0-9D3830800CD7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graphicFrame>
        <p:nvGraphicFramePr>
          <p:cNvPr id="7" name="Chart 9"/>
          <p:cNvGraphicFramePr>
            <a:graphicFrameLocks/>
          </p:cNvGraphicFramePr>
          <p:nvPr/>
        </p:nvGraphicFramePr>
        <p:xfrm>
          <a:off x="428596" y="1071547"/>
          <a:ext cx="8358246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フッター プレースホルダ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 smtClean="0"/>
          </a:p>
        </p:txBody>
      </p:sp>
      <p:sp>
        <p:nvSpPr>
          <p:cNvPr id="18444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E7E97F9-060E-43DF-883B-0CC000828B63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6" name="正方形/長方形 5"/>
          <p:cNvSpPr/>
          <p:nvPr/>
        </p:nvSpPr>
        <p:spPr>
          <a:xfrm>
            <a:off x="714348" y="57148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+mj-lt"/>
              </a:rPr>
              <a:t>Change in students’ Willingness in 2009</a:t>
            </a:r>
            <a:endParaRPr lang="ja-JP" altLang="en-US" sz="2800" b="1" dirty="0">
              <a:latin typeface="+mj-lt"/>
            </a:endParaRPr>
          </a:p>
        </p:txBody>
      </p:sp>
      <p:graphicFrame>
        <p:nvGraphicFramePr>
          <p:cNvPr id="9" name="Chart 7"/>
          <p:cNvGraphicFramePr>
            <a:graphicFrameLocks noGrp="1"/>
          </p:cNvGraphicFramePr>
          <p:nvPr>
            <p:ph type="tbl" idx="1"/>
          </p:nvPr>
        </p:nvGraphicFramePr>
        <p:xfrm>
          <a:off x="214282" y="1214422"/>
          <a:ext cx="857256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71481"/>
            <a:ext cx="8280400" cy="9286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dirty="0" smtClean="0">
                <a:ea typeface="ＭＳ Ｐゴシック" pitchFamily="50" charset="-128"/>
              </a:rPr>
              <a:t>Conclusions</a:t>
            </a:r>
            <a:endParaRPr lang="ja-JP" altLang="en-US" sz="3600" dirty="0" smtClean="0">
              <a:ea typeface="ＭＳ Ｐゴシック" pitchFamily="50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643050"/>
            <a:ext cx="8497887" cy="4357718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000" dirty="0" smtClean="0">
                <a:latin typeface="+mj-lt"/>
              </a:rPr>
              <a:t>　</a:t>
            </a:r>
            <a:r>
              <a:rPr lang="en-US" altLang="ja-JP" sz="2000" dirty="0" smtClean="0">
                <a:latin typeface="+mj-lt"/>
              </a:rPr>
              <a:t>1) We practiced two combinations of PBL by the consecutive method and the sharing method in 2008 and 2009. </a:t>
            </a:r>
            <a:endParaRPr lang="ja-JP" altLang="en-US" sz="20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endParaRPr lang="ja-JP" altLang="en-US" sz="20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000" dirty="0" smtClean="0">
                <a:latin typeface="+mj-lt"/>
              </a:rPr>
              <a:t>　</a:t>
            </a:r>
            <a:r>
              <a:rPr lang="en-US" altLang="ja-JP" sz="2000" dirty="0" smtClean="0">
                <a:latin typeface="+mj-lt"/>
              </a:rPr>
              <a:t>2) We have investigated students' seven abilities concerning PBL of the sharing method practiced in 2008 and 2009.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en-US" altLang="ja-JP" sz="2000" dirty="0" smtClean="0">
                <a:latin typeface="+mj-lt"/>
              </a:rPr>
              <a:t> </a:t>
            </a:r>
            <a:endParaRPr lang="ja-JP" altLang="en-US" sz="20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000" dirty="0" smtClean="0">
                <a:latin typeface="+mj-lt"/>
              </a:rPr>
              <a:t>　</a:t>
            </a:r>
            <a:r>
              <a:rPr lang="en-US" altLang="ja-JP" sz="2000" dirty="0" smtClean="0">
                <a:latin typeface="+mj-lt"/>
              </a:rPr>
              <a:t>3)</a:t>
            </a:r>
            <a:r>
              <a:rPr lang="ja-JP" altLang="ja-JP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In 2008 there was a tendency of decreasing in the abilities of students of the seventh week in the process of Plan.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endParaRPr lang="en-US" altLang="ja-JP" sz="20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en-US" altLang="ja-JP" sz="2000" dirty="0" smtClean="0">
                <a:latin typeface="+mj-lt"/>
              </a:rPr>
              <a:t>  4)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latin typeface="+mj-lt"/>
              </a:rPr>
              <a:t>To improve these, we had PBL by the sharing method experienced to students at the first term and latter term in 2009.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endParaRPr lang="en-US" altLang="ja-JP" sz="20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en-US" altLang="ja-JP" sz="2000" dirty="0" smtClean="0">
                <a:latin typeface="+mj-lt"/>
              </a:rPr>
              <a:t>  5)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latin typeface="+mj-lt"/>
              </a:rPr>
              <a:t>As a result, we succeeded in the achievement of a remarkable educational effect in students' seven abilities and willingness.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endParaRPr lang="ja-JP" altLang="en-US" sz="1800" dirty="0" smtClean="0"/>
          </a:p>
        </p:txBody>
      </p:sp>
      <p:sp>
        <p:nvSpPr>
          <p:cNvPr id="22532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22533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36A7B0C-B771-4B3C-AEEB-D3ACB6C857C0}" type="slidenum">
              <a:rPr lang="en-US" altLang="ja-JP"/>
              <a:pPr/>
              <a:t>19</a:t>
            </a:fld>
            <a:endParaRPr lang="en-US" altLang="ja-JP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System in </a:t>
            </a: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Ｊａｐａｎ</a:t>
            </a:r>
            <a:endParaRPr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85918" y="5072074"/>
            <a:ext cx="3214710" cy="857256"/>
          </a:xfrm>
          <a:prstGeom prst="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A Junior High School</a:t>
            </a:r>
            <a:endParaRPr lang="ja-JP" altLang="en-US" sz="1600" dirty="0">
              <a:ln w="18415" cmpd="sng">
                <a:noFill/>
                <a:prstDash val="solid"/>
              </a:ln>
              <a:solidFill>
                <a:schemeClr val="tx1"/>
              </a:solidFill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1214438" y="535781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214438" y="564356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214438" y="507206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214438" y="592931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1785918" y="3643314"/>
            <a:ext cx="1285884" cy="14287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fundamental course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14744" y="4214818"/>
            <a:ext cx="1285884" cy="8572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Calibri" pitchFamily="34" charset="0"/>
              </a:rPr>
              <a:t>A Senior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Calibri" pitchFamily="34" charset="0"/>
              </a:rPr>
              <a:t>High School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071670" y="3071810"/>
            <a:ext cx="1000132" cy="5715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endParaRPr lang="ja-JP" alt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714744" y="3071810"/>
            <a:ext cx="1285884" cy="11430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Calibri" pitchFamily="34" charset="0"/>
              </a:rPr>
              <a:t>University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14744" y="1643050"/>
            <a:ext cx="928694" cy="14287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Calibri" pitchFamily="34" charset="0"/>
              </a:rPr>
              <a:t>Doctoral Course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Calibri" pitchFamily="34" charset="0"/>
              </a:rPr>
              <a:t>Master’s</a:t>
            </a:r>
            <a:br>
              <a:rPr lang="en-US" altLang="ja-JP" sz="1400" dirty="0">
                <a:latin typeface="Calibri" pitchFamily="34" charset="0"/>
              </a:rPr>
            </a:br>
            <a:r>
              <a:rPr lang="en-US" altLang="ja-JP" sz="1400" dirty="0">
                <a:latin typeface="Calibri" pitchFamily="34" charset="0"/>
              </a:rPr>
              <a:t>Course</a:t>
            </a:r>
            <a:endParaRPr lang="ja-JP" altLang="en-US" sz="1400" dirty="0">
              <a:latin typeface="Calibri" pitchFamily="34" charset="0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1214438" y="421481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214438" y="450056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1214438" y="478631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214438" y="392906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endCxn id="0" idx="1"/>
          </p:cNvCxnSpPr>
          <p:nvPr/>
        </p:nvCxnSpPr>
        <p:spPr>
          <a:xfrm>
            <a:off x="3071813" y="3643313"/>
            <a:ext cx="642937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214438" y="3643313"/>
            <a:ext cx="5715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214438" y="3071813"/>
            <a:ext cx="85725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214438" y="2786063"/>
            <a:ext cx="2500312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1214438" y="2500313"/>
            <a:ext cx="342900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214438" y="2214563"/>
            <a:ext cx="2500312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1214438" y="1928813"/>
            <a:ext cx="2500312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214438" y="1643063"/>
            <a:ext cx="2500312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071813" y="4786313"/>
            <a:ext cx="642937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3071813" y="4500563"/>
            <a:ext cx="642937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3071813" y="4214813"/>
            <a:ext cx="642937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3071813" y="3929063"/>
            <a:ext cx="642937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3071813" y="3357563"/>
            <a:ext cx="642937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071813" y="3071813"/>
            <a:ext cx="642937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857250" y="57864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12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857250" y="55006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13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57250" y="52149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14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57250" y="49291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15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857250" y="46434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16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57250" y="43576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17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57250" y="40719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18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57250" y="37861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19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857250" y="35004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57250" y="32146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21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57250" y="29289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22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57250" y="26431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23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57250" y="23574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24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57250" y="20716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25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57250" y="178593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26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57250" y="1500188"/>
            <a:ext cx="393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27</a:t>
            </a:r>
            <a:endParaRPr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500188" y="56435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500188" y="53578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500188" y="5072063"/>
            <a:ext cx="2762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500188" y="47863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500188" y="39290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500188" y="42148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500188" y="45005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500188" y="36433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5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500188" y="33575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500188" y="30718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429000" y="47863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429000" y="45005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429000" y="42148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429000" y="39290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429000" y="36433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3429000" y="33575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3429000" y="30718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429000" y="27860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429000" y="25003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429000" y="22145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429000" y="192881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3429000" y="1643063"/>
            <a:ext cx="276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5</a:t>
            </a:r>
            <a:endParaRPr lang="ja-JP" alt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57188" y="1428750"/>
            <a:ext cx="5078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Age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24" name="上矢印 123"/>
          <p:cNvSpPr/>
          <p:nvPr/>
        </p:nvSpPr>
        <p:spPr>
          <a:xfrm>
            <a:off x="2357438" y="3571875"/>
            <a:ext cx="214312" cy="2143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8" name="直線コネクタ 137"/>
          <p:cNvCxnSpPr/>
          <p:nvPr/>
        </p:nvCxnSpPr>
        <p:spPr>
          <a:xfrm>
            <a:off x="1214438" y="3357563"/>
            <a:ext cx="857250" cy="158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 rot="5400000" flipH="1" flipV="1">
            <a:off x="1105694" y="2821781"/>
            <a:ext cx="1644650" cy="1588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 rot="5400000" flipH="1" flipV="1">
            <a:off x="1963737" y="2535238"/>
            <a:ext cx="1071563" cy="1588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5143500" y="1714500"/>
            <a:ext cx="37147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</a:rPr>
              <a:t>    </a:t>
            </a:r>
            <a:r>
              <a:rPr lang="en-US" altLang="ja-JP" dirty="0">
                <a:latin typeface="Calibri" pitchFamily="34" charset="0"/>
                <a:ea typeface="+mn-ea"/>
              </a:rPr>
              <a:t>The college of technology was founded as a unique type of higher level education institution in 1962.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Calibri" pitchFamily="34" charset="0"/>
                <a:ea typeface="+mn-ea"/>
              </a:rPr>
              <a:t>  The college of technology is called "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KOSEN</a:t>
            </a:r>
            <a:r>
              <a:rPr lang="en-US" altLang="ja-JP" dirty="0">
                <a:latin typeface="Calibri" pitchFamily="34" charset="0"/>
                <a:ea typeface="+mn-ea"/>
              </a:rPr>
              <a:t>" in Japanese.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Calibri" pitchFamily="34" charset="0"/>
                <a:ea typeface="+mn-ea"/>
              </a:rPr>
              <a:t>    "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KOSEN</a:t>
            </a:r>
            <a:r>
              <a:rPr lang="en-US" altLang="ja-JP" dirty="0">
                <a:latin typeface="Calibri" pitchFamily="34" charset="0"/>
                <a:ea typeface="+mn-ea"/>
              </a:rPr>
              <a:t>" provide junior high school graduates with a 5-years program of study (fundamental course), by which they can attain the same educational level as engineering college students.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Calibri" pitchFamily="34" charset="0"/>
                <a:ea typeface="+mn-ea"/>
              </a:rPr>
              <a:t>    In recent, advanced courses, which provides a 2-year program for graduates of fundamental course, were established. Graduates of advanced course receive a bachelor's degree in engineering.</a:t>
            </a:r>
          </a:p>
        </p:txBody>
      </p:sp>
      <p:sp>
        <p:nvSpPr>
          <p:cNvPr id="123" name="上矢印 122"/>
          <p:cNvSpPr/>
          <p:nvPr/>
        </p:nvSpPr>
        <p:spPr>
          <a:xfrm>
            <a:off x="2357438" y="5000625"/>
            <a:ext cx="214312" cy="285750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1571625" y="2500313"/>
            <a:ext cx="14652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“KOSEN”</a:t>
            </a:r>
            <a:endParaRPr lang="ja-JP" altLang="en-US" sz="28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30" name="曲折矢印 129"/>
          <p:cNvSpPr/>
          <p:nvPr/>
        </p:nvSpPr>
        <p:spPr>
          <a:xfrm>
            <a:off x="2928938" y="2857500"/>
            <a:ext cx="571500" cy="285750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1" name="曲折矢印 130"/>
          <p:cNvSpPr/>
          <p:nvPr/>
        </p:nvSpPr>
        <p:spPr>
          <a:xfrm>
            <a:off x="2928938" y="3429000"/>
            <a:ext cx="571500" cy="285750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1" name="角丸四角形 120"/>
          <p:cNvSpPr/>
          <p:nvPr/>
        </p:nvSpPr>
        <p:spPr>
          <a:xfrm>
            <a:off x="1714500" y="3000375"/>
            <a:ext cx="1428750" cy="2071688"/>
          </a:xfrm>
          <a:prstGeom prst="round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Calibri" pitchFamily="34" charset="0"/>
            </a:endParaRPr>
          </a:p>
        </p:txBody>
      </p:sp>
      <p:sp>
        <p:nvSpPr>
          <p:cNvPr id="132" name="曲折矢印 131"/>
          <p:cNvSpPr/>
          <p:nvPr/>
        </p:nvSpPr>
        <p:spPr>
          <a:xfrm flipH="1">
            <a:off x="3286125" y="4000500"/>
            <a:ext cx="571500" cy="285750"/>
          </a:xfrm>
          <a:prstGeom prst="ben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3" name="角丸四角形 132"/>
          <p:cNvSpPr/>
          <p:nvPr/>
        </p:nvSpPr>
        <p:spPr>
          <a:xfrm>
            <a:off x="1500188" y="1714500"/>
            <a:ext cx="1643062" cy="28575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Calibri" pitchFamily="34" charset="0"/>
              </a:rPr>
              <a:t>Engineers 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785938" y="6000750"/>
            <a:ext cx="3214687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atin typeface="Calibri" pitchFamily="34" charset="0"/>
              </a:rPr>
              <a:t>A Primary school</a:t>
            </a:r>
            <a:endParaRPr lang="ja-JP" altLang="en-US" sz="2000" dirty="0">
              <a:latin typeface="Calibri" pitchFamily="34" charset="0"/>
            </a:endParaRPr>
          </a:p>
        </p:txBody>
      </p:sp>
      <p:sp>
        <p:nvSpPr>
          <p:cNvPr id="125" name="スライド番号プレースホルダ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88914-D1E8-4B61-9699-D7AED6D407D7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127" name="フッター プレースホルダ 1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4857750" y="3643313"/>
            <a:ext cx="3286125" cy="2571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000125" y="3643313"/>
            <a:ext cx="3357563" cy="257175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12144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ja-JP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 </a:t>
            </a:r>
            <a:r>
              <a:rPr lang="en-US" altLang="ja-JP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ity </a:t>
            </a:r>
            <a:r>
              <a:rPr lang="en-US" altLang="ja-JP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ollege </a:t>
            </a:r>
            <a:b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of </a:t>
            </a:r>
            <a:r>
              <a:rPr lang="en-US" altLang="ja-JP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echnology (KCCT)</a:t>
            </a:r>
            <a:endParaRPr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テキスト ボックス 6"/>
          <p:cNvSpPr txBox="1">
            <a:spLocks noChangeArrowheads="1"/>
          </p:cNvSpPr>
          <p:nvPr/>
        </p:nvSpPr>
        <p:spPr bwMode="auto">
          <a:xfrm>
            <a:off x="857250" y="150018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altLang="ja-JP" sz="2400" dirty="0">
                <a:latin typeface="Calibri" pitchFamily="34" charset="0"/>
              </a:rPr>
              <a:t> Established in 1963</a:t>
            </a:r>
          </a:p>
          <a:p>
            <a:pPr algn="just">
              <a:buFont typeface="Wingdings" pitchFamily="2" charset="2"/>
              <a:buChar char="l"/>
            </a:pPr>
            <a:r>
              <a:rPr lang="en-US" altLang="ja-JP" sz="2400" dirty="0">
                <a:latin typeface="Calibri" pitchFamily="34" charset="0"/>
              </a:rPr>
              <a:t> 5 fundamental courses and 4 advanced courses</a:t>
            </a:r>
          </a:p>
          <a:p>
            <a:pPr algn="just">
              <a:buFont typeface="Wingdings" pitchFamily="2" charset="2"/>
              <a:buChar char="l"/>
            </a:pPr>
            <a:r>
              <a:rPr lang="en-US" altLang="ja-JP" sz="2400" dirty="0">
                <a:latin typeface="Calibri" pitchFamily="34" charset="0"/>
              </a:rPr>
              <a:t> About 1,300 students are learning in KCCT now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4438" y="3714750"/>
            <a:ext cx="3000375" cy="7381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Mechanical Engineering (80)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- Design System Course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- System and Control Course</a:t>
            </a:r>
            <a:endParaRPr lang="ja-JP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4438" y="4500563"/>
            <a:ext cx="3003550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Electrical Engineering (40)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4438" y="4929188"/>
            <a:ext cx="3003550" cy="369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Electronic Engineering (40)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4438" y="5357813"/>
            <a:ext cx="3003550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Applied Chemistry (40)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4438" y="5786438"/>
            <a:ext cx="3003550" cy="369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Civil Engineering (40)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0625" y="3714750"/>
            <a:ext cx="3000375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Mechanical System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Engineering (8)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625" y="4500563"/>
            <a:ext cx="3000375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Electrical  and Electronic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Engineering(8)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0625" y="5286375"/>
            <a:ext cx="3000375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Applied Chemistry(4)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00625" y="5786438"/>
            <a:ext cx="3000375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Civil Engineering (4)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0125" y="2928938"/>
            <a:ext cx="242887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Fundamental Course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(5-years program )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57750" y="2928938"/>
            <a:ext cx="2105025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2"/>
                </a:solidFill>
                <a:latin typeface="Calibri" pitchFamily="34" charset="0"/>
              </a:rPr>
              <a:t>Advanced Course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(2-years program )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4286250" y="4714875"/>
            <a:ext cx="642938" cy="357188"/>
          </a:xfrm>
          <a:prstGeom prst="rightArrow">
            <a:avLst>
              <a:gd name="adj1" fmla="val 50000"/>
              <a:gd name="adj2" fmla="val 58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4286250" y="3929063"/>
            <a:ext cx="642938" cy="357187"/>
          </a:xfrm>
          <a:prstGeom prst="rightArrow">
            <a:avLst>
              <a:gd name="adj1" fmla="val 50000"/>
              <a:gd name="adj2" fmla="val 58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4286250" y="5357813"/>
            <a:ext cx="642938" cy="357187"/>
          </a:xfrm>
          <a:prstGeom prst="rightArrow">
            <a:avLst>
              <a:gd name="adj1" fmla="val 50000"/>
              <a:gd name="adj2" fmla="val 58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4286250" y="5786438"/>
            <a:ext cx="642938" cy="357187"/>
          </a:xfrm>
          <a:prstGeom prst="rightArrow">
            <a:avLst>
              <a:gd name="adj1" fmla="val 50000"/>
              <a:gd name="adj2" fmla="val 58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57313" y="6215063"/>
            <a:ext cx="3714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* (   ) is student capacity.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88914-D1E8-4B61-9699-D7AED6D407D7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29188" y="1285875"/>
            <a:ext cx="3929062" cy="128586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400" b="1" dirty="0" smtClean="0">
                <a:latin typeface="+mj-lt"/>
                <a:ea typeface="ＭＳ Ｐゴシック" pitchFamily="50" charset="-128"/>
              </a:rPr>
              <a:t>　</a:t>
            </a:r>
            <a:endParaRPr lang="en-US" altLang="ja-JP" sz="2400" dirty="0" smtClean="0">
              <a:latin typeface="+mj-lt"/>
            </a:endParaRPr>
          </a:p>
        </p:txBody>
      </p:sp>
      <p:sp>
        <p:nvSpPr>
          <p:cNvPr id="12292" name="フッター プレースホルダ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 dirty="0"/>
          </a:p>
        </p:txBody>
      </p:sp>
      <p:sp>
        <p:nvSpPr>
          <p:cNvPr id="12293" name="スライド番号プレースホルダ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2633278-F487-4DC9-A3B4-7495C6633BF5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57224" y="2571744"/>
            <a:ext cx="7500990" cy="11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Combination of PBL in 2008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      The first term </a:t>
            </a:r>
            <a:r>
              <a:rPr lang="ja-JP" altLang="en-US" sz="2400" b="1" dirty="0" smtClean="0">
                <a:latin typeface="+mj-lt"/>
                <a:ea typeface="ＭＳ Ｐゴシック" pitchFamily="50" charset="-128"/>
              </a:rPr>
              <a:t>・・・　</a:t>
            </a: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Consecutive Method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      Latter term     </a:t>
            </a:r>
            <a:r>
              <a:rPr lang="ja-JP" altLang="en-US" sz="2400" b="1" dirty="0" smtClean="0">
                <a:latin typeface="+mj-lt"/>
                <a:ea typeface="ＭＳ Ｐゴシック" pitchFamily="50" charset="-128"/>
              </a:rPr>
              <a:t>・・・　</a:t>
            </a: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Sharing Method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ja-JP" sz="2400" b="1" dirty="0" smtClean="0">
              <a:latin typeface="+mj-lt"/>
              <a:ea typeface="ＭＳ Ｐゴシック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ja-JP" sz="2400" b="1" dirty="0" smtClean="0">
              <a:latin typeface="+mj-lt"/>
              <a:ea typeface="ＭＳ Ｐゴシック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57224" y="1357298"/>
            <a:ext cx="77153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Students : The third grade in </a:t>
            </a:r>
            <a:r>
              <a:rPr lang="en-US" altLang="ja-JP" sz="2400" b="1" dirty="0" err="1" smtClean="0">
                <a:latin typeface="+mj-lt"/>
                <a:ea typeface="ＭＳ Ｐゴシック" pitchFamily="50" charset="-128"/>
              </a:rPr>
              <a:t>Kosen</a:t>
            </a: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                                           (17-18 years old)</a:t>
            </a:r>
            <a:endParaRPr lang="en-US" altLang="ja-JP" sz="2400" b="1" dirty="0">
              <a:latin typeface="+mj-lt"/>
              <a:ea typeface="ＭＳ Ｐゴシック" pitchFamily="50" charset="-128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00034" y="428604"/>
            <a:ext cx="81439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3200" b="1" kern="0" dirty="0" smtClean="0">
                <a:latin typeface="+mj-lt"/>
                <a:ea typeface="ＭＳ Ｐゴシック" pitchFamily="50" charset="-128"/>
              </a:rPr>
              <a:t>Combination of PBL</a:t>
            </a:r>
            <a:endParaRPr lang="en-US" altLang="ja-JP" sz="3200" b="1" kern="0" dirty="0">
              <a:latin typeface="+mj-lt"/>
              <a:ea typeface="ＭＳ Ｐゴシック" pitchFamily="5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28662" y="4429132"/>
            <a:ext cx="7500990" cy="11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Combination of PBL in 2009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      The first term </a:t>
            </a:r>
            <a:r>
              <a:rPr lang="ja-JP" altLang="en-US" sz="2400" b="1" dirty="0" smtClean="0">
                <a:latin typeface="+mj-lt"/>
                <a:ea typeface="ＭＳ Ｐゴシック" pitchFamily="50" charset="-128"/>
              </a:rPr>
              <a:t>・・・　</a:t>
            </a: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Sharing Method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      Latter term     </a:t>
            </a:r>
            <a:r>
              <a:rPr lang="ja-JP" altLang="en-US" sz="2400" b="1" dirty="0" smtClean="0">
                <a:latin typeface="+mj-lt"/>
                <a:ea typeface="ＭＳ Ｐゴシック" pitchFamily="50" charset="-128"/>
              </a:rPr>
              <a:t>・・・　</a:t>
            </a: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Sharing Method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ja-JP" sz="2400" b="1" dirty="0" smtClean="0">
              <a:latin typeface="+mj-lt"/>
              <a:ea typeface="ＭＳ Ｐゴシック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ja-JP" sz="2400" b="1" dirty="0" smtClean="0">
              <a:latin typeface="+mj-lt"/>
              <a:ea typeface="ＭＳ Ｐゴシック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ja-JP" sz="2400" b="1" dirty="0" smtClean="0">
                <a:latin typeface="+mj-lt"/>
                <a:ea typeface="ＭＳ Ｐゴシック" pitchFamily="50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/>
              <a:t>Consecutive Method</a:t>
            </a:r>
            <a:endParaRPr kumimoji="1" lang="ja-JP" altLang="en-US" sz="4800" b="1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6FF5F-52D2-4910-A481-BBB02AD2AB69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9" name="円/楕円 8"/>
          <p:cNvSpPr/>
          <p:nvPr/>
        </p:nvSpPr>
        <p:spPr>
          <a:xfrm>
            <a:off x="1000100" y="2786058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A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857488" y="3429000"/>
            <a:ext cx="6212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572132" y="3429000"/>
            <a:ext cx="6212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714744" y="1785926"/>
            <a:ext cx="1428760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+mj-lt"/>
              </a:rPr>
              <a:t>Do</a:t>
            </a:r>
            <a:endParaRPr kumimoji="1" lang="ja-JP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429388" y="1785926"/>
            <a:ext cx="157163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+mj-lt"/>
              </a:rPr>
              <a:t>Check</a:t>
            </a:r>
            <a:endParaRPr kumimoji="1" lang="ja-JP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071538" y="1785926"/>
            <a:ext cx="157163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+mj-lt"/>
              </a:rPr>
              <a:t>Plan</a:t>
            </a:r>
            <a:endParaRPr kumimoji="1" lang="ja-JP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スマイル 36"/>
          <p:cNvSpPr/>
          <p:nvPr/>
        </p:nvSpPr>
        <p:spPr>
          <a:xfrm>
            <a:off x="1214414" y="307181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/>
          <p:cNvSpPr/>
          <p:nvPr/>
        </p:nvSpPr>
        <p:spPr>
          <a:xfrm>
            <a:off x="2000232" y="307181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スマイル 39"/>
          <p:cNvSpPr/>
          <p:nvPr/>
        </p:nvSpPr>
        <p:spPr>
          <a:xfrm>
            <a:off x="1214414" y="378619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スマイル 40"/>
          <p:cNvSpPr/>
          <p:nvPr/>
        </p:nvSpPr>
        <p:spPr>
          <a:xfrm>
            <a:off x="2000232" y="378619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143108" y="4214818"/>
            <a:ext cx="2000264" cy="78581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+mj-lt"/>
              </a:rPr>
              <a:t>Drawings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929190" y="4214818"/>
            <a:ext cx="2000264" cy="78581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+mj-lt"/>
              </a:rPr>
              <a:t>Work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3643306" y="2786058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A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429388" y="2786058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A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42" name="スマイル 41"/>
          <p:cNvSpPr/>
          <p:nvPr/>
        </p:nvSpPr>
        <p:spPr>
          <a:xfrm>
            <a:off x="3857620" y="307181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マイル 45"/>
          <p:cNvSpPr/>
          <p:nvPr/>
        </p:nvSpPr>
        <p:spPr>
          <a:xfrm>
            <a:off x="6643702" y="3000372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スマイル 47"/>
          <p:cNvSpPr/>
          <p:nvPr/>
        </p:nvSpPr>
        <p:spPr>
          <a:xfrm>
            <a:off x="4643438" y="378619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スマイル 48"/>
          <p:cNvSpPr/>
          <p:nvPr/>
        </p:nvSpPr>
        <p:spPr>
          <a:xfrm>
            <a:off x="3857620" y="378619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スマイル 49"/>
          <p:cNvSpPr/>
          <p:nvPr/>
        </p:nvSpPr>
        <p:spPr>
          <a:xfrm>
            <a:off x="4643438" y="307181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スマイル 50"/>
          <p:cNvSpPr/>
          <p:nvPr/>
        </p:nvSpPr>
        <p:spPr>
          <a:xfrm>
            <a:off x="7429520" y="3714752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スマイル 51"/>
          <p:cNvSpPr/>
          <p:nvPr/>
        </p:nvSpPr>
        <p:spPr>
          <a:xfrm>
            <a:off x="6643702" y="3714752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スマイル 52"/>
          <p:cNvSpPr/>
          <p:nvPr/>
        </p:nvSpPr>
        <p:spPr>
          <a:xfrm>
            <a:off x="7358082" y="3000372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34" grpId="0" animBg="1"/>
      <p:bldP spid="38" grpId="0" animBg="1"/>
      <p:bldP spid="42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Autofit/>
          </a:bodyPr>
          <a:lstStyle/>
          <a:p>
            <a:r>
              <a:rPr lang="en-US" altLang="ja-JP" sz="4800" b="1" dirty="0" smtClean="0"/>
              <a:t>Sharing</a:t>
            </a:r>
            <a:r>
              <a:rPr kumimoji="1" lang="en-US" altLang="ja-JP" sz="4800" b="1" dirty="0" smtClean="0"/>
              <a:t> Method</a:t>
            </a:r>
            <a:endParaRPr kumimoji="1" lang="ja-JP" altLang="en-US" sz="4800" b="1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6FF5F-52D2-4910-A481-BBB02AD2AB69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9" name="円/楕円 8"/>
          <p:cNvSpPr/>
          <p:nvPr/>
        </p:nvSpPr>
        <p:spPr>
          <a:xfrm>
            <a:off x="1000100" y="2786058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A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643306" y="2786058"/>
            <a:ext cx="1643074" cy="1643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B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429388" y="2714620"/>
            <a:ext cx="164307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C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857488" y="3429000"/>
            <a:ext cx="6212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572132" y="3429000"/>
            <a:ext cx="6212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714744" y="1785926"/>
            <a:ext cx="1428760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+mj-lt"/>
              </a:rPr>
              <a:t>Do</a:t>
            </a:r>
            <a:endParaRPr kumimoji="1" lang="ja-JP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429388" y="1785926"/>
            <a:ext cx="157163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+mj-lt"/>
              </a:rPr>
              <a:t>Check</a:t>
            </a:r>
            <a:endParaRPr kumimoji="1" lang="ja-JP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071538" y="1785926"/>
            <a:ext cx="157163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+mj-lt"/>
              </a:rPr>
              <a:t>Plan</a:t>
            </a:r>
            <a:endParaRPr kumimoji="1" lang="ja-JP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スマイル 26"/>
          <p:cNvSpPr/>
          <p:nvPr/>
        </p:nvSpPr>
        <p:spPr>
          <a:xfrm>
            <a:off x="3857620" y="3071810"/>
            <a:ext cx="414334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スマイル 28"/>
          <p:cNvSpPr/>
          <p:nvPr/>
        </p:nvSpPr>
        <p:spPr>
          <a:xfrm>
            <a:off x="4643438" y="3071810"/>
            <a:ext cx="414334" cy="42862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マイル 29"/>
          <p:cNvSpPr/>
          <p:nvPr/>
        </p:nvSpPr>
        <p:spPr>
          <a:xfrm>
            <a:off x="3857620" y="3714752"/>
            <a:ext cx="414334" cy="42862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スマイル 30"/>
          <p:cNvSpPr/>
          <p:nvPr/>
        </p:nvSpPr>
        <p:spPr>
          <a:xfrm>
            <a:off x="4643438" y="3714752"/>
            <a:ext cx="414334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6572264" y="3000372"/>
            <a:ext cx="414334" cy="42862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マイル 32"/>
          <p:cNvSpPr/>
          <p:nvPr/>
        </p:nvSpPr>
        <p:spPr>
          <a:xfrm>
            <a:off x="7429520" y="3000372"/>
            <a:ext cx="414334" cy="428628"/>
          </a:xfrm>
          <a:prstGeom prst="smileyFac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スマイル 34"/>
          <p:cNvSpPr/>
          <p:nvPr/>
        </p:nvSpPr>
        <p:spPr>
          <a:xfrm>
            <a:off x="6572264" y="3643314"/>
            <a:ext cx="414334" cy="42862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スマイル 35"/>
          <p:cNvSpPr/>
          <p:nvPr/>
        </p:nvSpPr>
        <p:spPr>
          <a:xfrm>
            <a:off x="7500958" y="3643314"/>
            <a:ext cx="414334" cy="42862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スマイル 36"/>
          <p:cNvSpPr/>
          <p:nvPr/>
        </p:nvSpPr>
        <p:spPr>
          <a:xfrm>
            <a:off x="1214414" y="307181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/>
          <p:cNvSpPr/>
          <p:nvPr/>
        </p:nvSpPr>
        <p:spPr>
          <a:xfrm>
            <a:off x="2000232" y="307181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スマイル 39"/>
          <p:cNvSpPr/>
          <p:nvPr/>
        </p:nvSpPr>
        <p:spPr>
          <a:xfrm>
            <a:off x="1214414" y="378619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スマイル 40"/>
          <p:cNvSpPr/>
          <p:nvPr/>
        </p:nvSpPr>
        <p:spPr>
          <a:xfrm>
            <a:off x="2000232" y="3786190"/>
            <a:ext cx="414334" cy="4286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143108" y="4214818"/>
            <a:ext cx="2000264" cy="78581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+mj-lt"/>
              </a:rPr>
              <a:t>Drawings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929190" y="5072074"/>
            <a:ext cx="2000264" cy="78581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+mj-lt"/>
              </a:rPr>
              <a:t>Drawings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929190" y="4214818"/>
            <a:ext cx="2000264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+mj-lt"/>
              </a:rPr>
              <a:t>Work</a:t>
            </a:r>
            <a:endParaRPr kumimoji="1" lang="ja-JP" altLang="en-US" sz="2000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654032"/>
          </a:xfrm>
        </p:spPr>
        <p:txBody>
          <a:bodyPr>
            <a:noAutofit/>
          </a:bodyPr>
          <a:lstStyle/>
          <a:p>
            <a:r>
              <a:rPr lang="en-US" altLang="ja-JP" sz="4800" b="1" dirty="0" smtClean="0"/>
              <a:t>Consecutive</a:t>
            </a:r>
            <a:r>
              <a:rPr kumimoji="1" lang="en-US" altLang="ja-JP" sz="4800" b="1" dirty="0" smtClean="0"/>
              <a:t> Method</a:t>
            </a:r>
            <a:endParaRPr kumimoji="1" lang="ja-JP" altLang="en-US" sz="4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43636" y="1928802"/>
            <a:ext cx="2828916" cy="500066"/>
          </a:xfrm>
        </p:spPr>
        <p:txBody>
          <a:bodyPr/>
          <a:lstStyle/>
          <a:p>
            <a:pPr>
              <a:buNone/>
            </a:pPr>
            <a:r>
              <a:rPr lang="en-US" altLang="ja-JP" sz="2800" dirty="0" smtClean="0">
                <a:latin typeface="+mj-lt"/>
              </a:rPr>
              <a:t>1Group 1Work</a:t>
            </a:r>
          </a:p>
          <a:p>
            <a:pPr>
              <a:buNone/>
            </a:pPr>
            <a:endParaRPr kumimoji="1" lang="ja-JP" altLang="en-US" sz="2800" dirty="0">
              <a:latin typeface="+mj-lt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0C699-85AC-424E-A1A8-BDE029000B6B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8" name="円/楕円 7"/>
          <p:cNvSpPr/>
          <p:nvPr/>
        </p:nvSpPr>
        <p:spPr>
          <a:xfrm>
            <a:off x="3871914" y="100010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A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157798" y="135729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B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015054" y="2571744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C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015054" y="38576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D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229236" y="492919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E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871914" y="5429264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F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586030" y="5000636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G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800212" y="385762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H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800212" y="2571744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I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586030" y="135729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J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9" name="スマイル 18"/>
          <p:cNvSpPr/>
          <p:nvPr/>
        </p:nvSpPr>
        <p:spPr>
          <a:xfrm>
            <a:off x="4229104" y="107154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マイル 19"/>
          <p:cNvSpPr/>
          <p:nvPr/>
        </p:nvSpPr>
        <p:spPr>
          <a:xfrm>
            <a:off x="4514856" y="135729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マイル 22"/>
          <p:cNvSpPr/>
          <p:nvPr/>
        </p:nvSpPr>
        <p:spPr>
          <a:xfrm>
            <a:off x="3943352" y="135729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4229104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マイル 24"/>
          <p:cNvSpPr/>
          <p:nvPr/>
        </p:nvSpPr>
        <p:spPr>
          <a:xfrm>
            <a:off x="5229236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マイル 25"/>
          <p:cNvSpPr/>
          <p:nvPr/>
        </p:nvSpPr>
        <p:spPr>
          <a:xfrm>
            <a:off x="5514988" y="14287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マイル 26"/>
          <p:cNvSpPr/>
          <p:nvPr/>
        </p:nvSpPr>
        <p:spPr>
          <a:xfrm>
            <a:off x="5800740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マイル 27"/>
          <p:cNvSpPr/>
          <p:nvPr/>
        </p:nvSpPr>
        <p:spPr>
          <a:xfrm>
            <a:off x="5514988" y="20716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スマイル 28"/>
          <p:cNvSpPr/>
          <p:nvPr/>
        </p:nvSpPr>
        <p:spPr>
          <a:xfrm>
            <a:off x="6372244" y="257174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マイル 29"/>
          <p:cNvSpPr/>
          <p:nvPr/>
        </p:nvSpPr>
        <p:spPr>
          <a:xfrm>
            <a:off x="6372244" y="328612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スマイル 30"/>
          <p:cNvSpPr/>
          <p:nvPr/>
        </p:nvSpPr>
        <p:spPr>
          <a:xfrm>
            <a:off x="6657996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6372244" y="392906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マイル 32"/>
          <p:cNvSpPr/>
          <p:nvPr/>
        </p:nvSpPr>
        <p:spPr>
          <a:xfrm>
            <a:off x="6729434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スマイル 33"/>
          <p:cNvSpPr/>
          <p:nvPr/>
        </p:nvSpPr>
        <p:spPr>
          <a:xfrm>
            <a:off x="6086492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スマイル 34"/>
          <p:cNvSpPr/>
          <p:nvPr/>
        </p:nvSpPr>
        <p:spPr>
          <a:xfrm>
            <a:off x="6015054" y="3000372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スマイル 35"/>
          <p:cNvSpPr/>
          <p:nvPr/>
        </p:nvSpPr>
        <p:spPr>
          <a:xfrm>
            <a:off x="6372244" y="457200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スマイル 36"/>
          <p:cNvSpPr/>
          <p:nvPr/>
        </p:nvSpPr>
        <p:spPr>
          <a:xfrm>
            <a:off x="5586426" y="50006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マイル 37"/>
          <p:cNvSpPr/>
          <p:nvPr/>
        </p:nvSpPr>
        <p:spPr>
          <a:xfrm>
            <a:off x="2157402" y="328612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/>
          <p:cNvSpPr/>
          <p:nvPr/>
        </p:nvSpPr>
        <p:spPr>
          <a:xfrm>
            <a:off x="2157402" y="2643182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スマイル 39"/>
          <p:cNvSpPr/>
          <p:nvPr/>
        </p:nvSpPr>
        <p:spPr>
          <a:xfrm>
            <a:off x="1943088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スマイル 40"/>
          <p:cNvSpPr/>
          <p:nvPr/>
        </p:nvSpPr>
        <p:spPr>
          <a:xfrm>
            <a:off x="2157402" y="457200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マイル 41"/>
          <p:cNvSpPr/>
          <p:nvPr/>
        </p:nvSpPr>
        <p:spPr>
          <a:xfrm>
            <a:off x="2514592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スマイル 42"/>
          <p:cNvSpPr/>
          <p:nvPr/>
        </p:nvSpPr>
        <p:spPr>
          <a:xfrm>
            <a:off x="1800212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スマイル 43"/>
          <p:cNvSpPr/>
          <p:nvPr/>
        </p:nvSpPr>
        <p:spPr>
          <a:xfrm>
            <a:off x="2157402" y="392906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スマイル 44"/>
          <p:cNvSpPr/>
          <p:nvPr/>
        </p:nvSpPr>
        <p:spPr>
          <a:xfrm>
            <a:off x="2943220" y="571501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マイル 45"/>
          <p:cNvSpPr/>
          <p:nvPr/>
        </p:nvSpPr>
        <p:spPr>
          <a:xfrm>
            <a:off x="2586030" y="535782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スマイル 46"/>
          <p:cNvSpPr/>
          <p:nvPr/>
        </p:nvSpPr>
        <p:spPr>
          <a:xfrm>
            <a:off x="3300410" y="542926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スマイル 47"/>
          <p:cNvSpPr/>
          <p:nvPr/>
        </p:nvSpPr>
        <p:spPr>
          <a:xfrm>
            <a:off x="2943220" y="507207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スマイル 48"/>
          <p:cNvSpPr/>
          <p:nvPr/>
        </p:nvSpPr>
        <p:spPr>
          <a:xfrm>
            <a:off x="4229104" y="614364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スマイル 49"/>
          <p:cNvSpPr/>
          <p:nvPr/>
        </p:nvSpPr>
        <p:spPr>
          <a:xfrm>
            <a:off x="4514856" y="578645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スマイル 50"/>
          <p:cNvSpPr/>
          <p:nvPr/>
        </p:nvSpPr>
        <p:spPr>
          <a:xfrm>
            <a:off x="3943352" y="578645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スマイル 51"/>
          <p:cNvSpPr/>
          <p:nvPr/>
        </p:nvSpPr>
        <p:spPr>
          <a:xfrm>
            <a:off x="4229104" y="5500702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スマイル 52"/>
          <p:cNvSpPr/>
          <p:nvPr/>
        </p:nvSpPr>
        <p:spPr>
          <a:xfrm>
            <a:off x="5586426" y="56435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スマイル 53"/>
          <p:cNvSpPr/>
          <p:nvPr/>
        </p:nvSpPr>
        <p:spPr>
          <a:xfrm>
            <a:off x="5300674" y="52863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スマイル 54"/>
          <p:cNvSpPr/>
          <p:nvPr/>
        </p:nvSpPr>
        <p:spPr>
          <a:xfrm>
            <a:off x="5872178" y="52863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スマイル 55"/>
          <p:cNvSpPr/>
          <p:nvPr/>
        </p:nvSpPr>
        <p:spPr>
          <a:xfrm>
            <a:off x="2943220" y="14287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スマイル 56"/>
          <p:cNvSpPr/>
          <p:nvPr/>
        </p:nvSpPr>
        <p:spPr>
          <a:xfrm>
            <a:off x="2657468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スマイル 57"/>
          <p:cNvSpPr/>
          <p:nvPr/>
        </p:nvSpPr>
        <p:spPr>
          <a:xfrm>
            <a:off x="3228972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スマイル 58"/>
          <p:cNvSpPr/>
          <p:nvPr/>
        </p:nvSpPr>
        <p:spPr>
          <a:xfrm>
            <a:off x="2943220" y="20716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スマイル 60"/>
          <p:cNvSpPr/>
          <p:nvPr/>
        </p:nvSpPr>
        <p:spPr>
          <a:xfrm>
            <a:off x="2371716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3286116" y="2643182"/>
            <a:ext cx="2000264" cy="19288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+mj-lt"/>
              </a:rPr>
              <a:t>Plan</a:t>
            </a:r>
          </a:p>
          <a:p>
            <a:pPr algn="ctr"/>
            <a:r>
              <a:rPr lang="en-US" altLang="ja-JP" sz="2800" dirty="0" smtClean="0">
                <a:latin typeface="+mj-lt"/>
              </a:rPr>
              <a:t>Do</a:t>
            </a:r>
          </a:p>
          <a:p>
            <a:pPr algn="ctr"/>
            <a:r>
              <a:rPr kumimoji="1" lang="en-US" altLang="ja-JP" sz="2800" dirty="0" smtClean="0">
                <a:latin typeface="+mj-lt"/>
              </a:rPr>
              <a:t>Check</a:t>
            </a:r>
            <a:endParaRPr kumimoji="1" lang="ja-JP" altLang="en-US" sz="2800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n-US" altLang="ja-JP" sz="4800" b="1" dirty="0" smtClean="0"/>
              <a:t>Sharing</a:t>
            </a:r>
            <a:r>
              <a:rPr kumimoji="1" lang="en-US" altLang="ja-JP" sz="4800" b="1" dirty="0" smtClean="0"/>
              <a:t> Method</a:t>
            </a:r>
            <a:endParaRPr kumimoji="1" lang="ja-JP" altLang="en-US" sz="4800" b="1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0C699-85AC-424E-A1A8-BDE029000B6B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8" name="円/楕円 7"/>
          <p:cNvSpPr/>
          <p:nvPr/>
        </p:nvSpPr>
        <p:spPr>
          <a:xfrm>
            <a:off x="3857620" y="100010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A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143504" y="135729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B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000760" y="257174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C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000760" y="3857628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D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214942" y="49291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E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857620" y="5357826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F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571736" y="5000636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G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785918" y="3857628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H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785918" y="2500306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I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571736" y="1357298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J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9" name="スマイル 18"/>
          <p:cNvSpPr/>
          <p:nvPr/>
        </p:nvSpPr>
        <p:spPr>
          <a:xfrm>
            <a:off x="4214810" y="107154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マイル 19"/>
          <p:cNvSpPr/>
          <p:nvPr/>
        </p:nvSpPr>
        <p:spPr>
          <a:xfrm>
            <a:off x="4500562" y="135729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マイル 22"/>
          <p:cNvSpPr/>
          <p:nvPr/>
        </p:nvSpPr>
        <p:spPr>
          <a:xfrm>
            <a:off x="3929058" y="135729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4214810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マイル 24"/>
          <p:cNvSpPr/>
          <p:nvPr/>
        </p:nvSpPr>
        <p:spPr>
          <a:xfrm>
            <a:off x="5214942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マイル 25"/>
          <p:cNvSpPr/>
          <p:nvPr/>
        </p:nvSpPr>
        <p:spPr>
          <a:xfrm>
            <a:off x="5500694" y="14287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マイル 26"/>
          <p:cNvSpPr/>
          <p:nvPr/>
        </p:nvSpPr>
        <p:spPr>
          <a:xfrm>
            <a:off x="5786446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マイル 27"/>
          <p:cNvSpPr/>
          <p:nvPr/>
        </p:nvSpPr>
        <p:spPr>
          <a:xfrm>
            <a:off x="5500694" y="20716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スマイル 28"/>
          <p:cNvSpPr/>
          <p:nvPr/>
        </p:nvSpPr>
        <p:spPr>
          <a:xfrm>
            <a:off x="6357950" y="257174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マイル 29"/>
          <p:cNvSpPr/>
          <p:nvPr/>
        </p:nvSpPr>
        <p:spPr>
          <a:xfrm>
            <a:off x="6357950" y="328612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スマイル 30"/>
          <p:cNvSpPr/>
          <p:nvPr/>
        </p:nvSpPr>
        <p:spPr>
          <a:xfrm>
            <a:off x="6643702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6357950" y="392906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マイル 32"/>
          <p:cNvSpPr/>
          <p:nvPr/>
        </p:nvSpPr>
        <p:spPr>
          <a:xfrm>
            <a:off x="6715140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スマイル 33"/>
          <p:cNvSpPr/>
          <p:nvPr/>
        </p:nvSpPr>
        <p:spPr>
          <a:xfrm>
            <a:off x="6072198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スマイル 34"/>
          <p:cNvSpPr/>
          <p:nvPr/>
        </p:nvSpPr>
        <p:spPr>
          <a:xfrm>
            <a:off x="6000760" y="3000372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スマイル 35"/>
          <p:cNvSpPr/>
          <p:nvPr/>
        </p:nvSpPr>
        <p:spPr>
          <a:xfrm>
            <a:off x="6357950" y="457200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スマイル 36"/>
          <p:cNvSpPr/>
          <p:nvPr/>
        </p:nvSpPr>
        <p:spPr>
          <a:xfrm>
            <a:off x="5572132" y="50006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マイル 37"/>
          <p:cNvSpPr/>
          <p:nvPr/>
        </p:nvSpPr>
        <p:spPr>
          <a:xfrm>
            <a:off x="2143108" y="321468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/>
          <p:cNvSpPr/>
          <p:nvPr/>
        </p:nvSpPr>
        <p:spPr>
          <a:xfrm>
            <a:off x="2143108" y="257174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スマイル 39"/>
          <p:cNvSpPr/>
          <p:nvPr/>
        </p:nvSpPr>
        <p:spPr>
          <a:xfrm>
            <a:off x="1857356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スマイル 40"/>
          <p:cNvSpPr/>
          <p:nvPr/>
        </p:nvSpPr>
        <p:spPr>
          <a:xfrm>
            <a:off x="2143108" y="457200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マイル 41"/>
          <p:cNvSpPr/>
          <p:nvPr/>
        </p:nvSpPr>
        <p:spPr>
          <a:xfrm>
            <a:off x="2500298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スマイル 42"/>
          <p:cNvSpPr/>
          <p:nvPr/>
        </p:nvSpPr>
        <p:spPr>
          <a:xfrm>
            <a:off x="1785918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スマイル 43"/>
          <p:cNvSpPr/>
          <p:nvPr/>
        </p:nvSpPr>
        <p:spPr>
          <a:xfrm>
            <a:off x="2143108" y="392906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スマイル 44"/>
          <p:cNvSpPr/>
          <p:nvPr/>
        </p:nvSpPr>
        <p:spPr>
          <a:xfrm>
            <a:off x="2928926" y="571501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マイル 45"/>
          <p:cNvSpPr/>
          <p:nvPr/>
        </p:nvSpPr>
        <p:spPr>
          <a:xfrm>
            <a:off x="2571736" y="535782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スマイル 46"/>
          <p:cNvSpPr/>
          <p:nvPr/>
        </p:nvSpPr>
        <p:spPr>
          <a:xfrm>
            <a:off x="3286116" y="542926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スマイル 47"/>
          <p:cNvSpPr/>
          <p:nvPr/>
        </p:nvSpPr>
        <p:spPr>
          <a:xfrm>
            <a:off x="2928926" y="507207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スマイル 48"/>
          <p:cNvSpPr/>
          <p:nvPr/>
        </p:nvSpPr>
        <p:spPr>
          <a:xfrm>
            <a:off x="4214810" y="607220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スマイル 49"/>
          <p:cNvSpPr/>
          <p:nvPr/>
        </p:nvSpPr>
        <p:spPr>
          <a:xfrm>
            <a:off x="4500562" y="578645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スマイル 50"/>
          <p:cNvSpPr/>
          <p:nvPr/>
        </p:nvSpPr>
        <p:spPr>
          <a:xfrm>
            <a:off x="3929058" y="578645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スマイル 51"/>
          <p:cNvSpPr/>
          <p:nvPr/>
        </p:nvSpPr>
        <p:spPr>
          <a:xfrm>
            <a:off x="4214810" y="542926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スマイル 52"/>
          <p:cNvSpPr/>
          <p:nvPr/>
        </p:nvSpPr>
        <p:spPr>
          <a:xfrm>
            <a:off x="5572132" y="56435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スマイル 53"/>
          <p:cNvSpPr/>
          <p:nvPr/>
        </p:nvSpPr>
        <p:spPr>
          <a:xfrm>
            <a:off x="5286380" y="52863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スマイル 54"/>
          <p:cNvSpPr/>
          <p:nvPr/>
        </p:nvSpPr>
        <p:spPr>
          <a:xfrm>
            <a:off x="5857884" y="52863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スマイル 55"/>
          <p:cNvSpPr/>
          <p:nvPr/>
        </p:nvSpPr>
        <p:spPr>
          <a:xfrm>
            <a:off x="2928926" y="14287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スマイル 56"/>
          <p:cNvSpPr/>
          <p:nvPr/>
        </p:nvSpPr>
        <p:spPr>
          <a:xfrm>
            <a:off x="2643174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スマイル 57"/>
          <p:cNvSpPr/>
          <p:nvPr/>
        </p:nvSpPr>
        <p:spPr>
          <a:xfrm>
            <a:off x="3214678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スマイル 58"/>
          <p:cNvSpPr/>
          <p:nvPr/>
        </p:nvSpPr>
        <p:spPr>
          <a:xfrm>
            <a:off x="2928926" y="20716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スマイル 60"/>
          <p:cNvSpPr/>
          <p:nvPr/>
        </p:nvSpPr>
        <p:spPr>
          <a:xfrm>
            <a:off x="2428860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矢印 59"/>
          <p:cNvSpPr/>
          <p:nvPr/>
        </p:nvSpPr>
        <p:spPr>
          <a:xfrm>
            <a:off x="3571868" y="142873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61"/>
          <p:cNvSpPr/>
          <p:nvPr/>
        </p:nvSpPr>
        <p:spPr>
          <a:xfrm>
            <a:off x="2285984" y="214311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 rot="16200000">
            <a:off x="2143108" y="350043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10800000">
            <a:off x="2500298" y="4714884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10800000">
            <a:off x="3571868" y="5572140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右矢印 65"/>
          <p:cNvSpPr/>
          <p:nvPr/>
        </p:nvSpPr>
        <p:spPr>
          <a:xfrm rot="10800000">
            <a:off x="4929190" y="5572140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右矢印 66"/>
          <p:cNvSpPr/>
          <p:nvPr/>
        </p:nvSpPr>
        <p:spPr>
          <a:xfrm rot="10800000">
            <a:off x="6000760" y="4714884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右矢印 67"/>
          <p:cNvSpPr/>
          <p:nvPr/>
        </p:nvSpPr>
        <p:spPr>
          <a:xfrm rot="5400000">
            <a:off x="6357950" y="350043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右矢印 68"/>
          <p:cNvSpPr/>
          <p:nvPr/>
        </p:nvSpPr>
        <p:spPr>
          <a:xfrm>
            <a:off x="6000760" y="214311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4857752" y="142873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357554" y="2643182"/>
            <a:ext cx="2000264" cy="19288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+mj-lt"/>
              </a:rPr>
              <a:t>Plan</a:t>
            </a: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j-lt"/>
              </a:rPr>
              <a:t>↓</a:t>
            </a:r>
            <a:endParaRPr lang="en-US" altLang="ja-JP" sz="28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+mj-lt"/>
              </a:rPr>
              <a:t>Do</a:t>
            </a:r>
            <a:endParaRPr kumimoji="1" lang="ja-JP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円/楕円 72"/>
          <p:cNvSpPr/>
          <p:nvPr/>
        </p:nvSpPr>
        <p:spPr>
          <a:xfrm rot="839244">
            <a:off x="3709782" y="987635"/>
            <a:ext cx="2610539" cy="1294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 rot="839244">
            <a:off x="2325119" y="5069933"/>
            <a:ext cx="2610539" cy="1235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 rot="3221699">
            <a:off x="4665145" y="1753972"/>
            <a:ext cx="2723637" cy="13343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 rot="3258589">
            <a:off x="1339324" y="4219413"/>
            <a:ext cx="2610539" cy="1294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 rot="18527346">
            <a:off x="4802213" y="4205116"/>
            <a:ext cx="2610539" cy="12918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 rot="7391870">
            <a:off x="1357739" y="1687051"/>
            <a:ext cx="2610539" cy="13476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9960509">
            <a:off x="3681606" y="4945559"/>
            <a:ext cx="2665343" cy="1354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9747749">
            <a:off x="2348266" y="1006251"/>
            <a:ext cx="2610539" cy="1290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5400000">
            <a:off x="5128575" y="3015301"/>
            <a:ext cx="2610539" cy="1294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5400000">
            <a:off x="913733" y="3015301"/>
            <a:ext cx="2610539" cy="1294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4032"/>
          </a:xfrm>
        </p:spPr>
        <p:txBody>
          <a:bodyPr>
            <a:noAutofit/>
          </a:bodyPr>
          <a:lstStyle/>
          <a:p>
            <a:r>
              <a:rPr lang="en-US" altLang="ja-JP" sz="4800" b="1" dirty="0" smtClean="0"/>
              <a:t>Sharing</a:t>
            </a:r>
            <a:r>
              <a:rPr kumimoji="1" lang="en-US" altLang="ja-JP" sz="4800" b="1" dirty="0" smtClean="0"/>
              <a:t> Method</a:t>
            </a:r>
            <a:endParaRPr kumimoji="1" lang="ja-JP" altLang="en-US" sz="4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43636" y="1000108"/>
            <a:ext cx="2828916" cy="500066"/>
          </a:xfrm>
        </p:spPr>
        <p:txBody>
          <a:bodyPr/>
          <a:lstStyle/>
          <a:p>
            <a:pPr>
              <a:buNone/>
            </a:pPr>
            <a:r>
              <a:rPr lang="en-US" altLang="ja-JP" sz="2800" dirty="0" smtClean="0">
                <a:latin typeface="+mj-lt"/>
              </a:rPr>
              <a:t>1Group3Works</a:t>
            </a:r>
          </a:p>
          <a:p>
            <a:pPr>
              <a:buNone/>
            </a:pPr>
            <a:endParaRPr kumimoji="1" lang="ja-JP" altLang="en-US" sz="2800" dirty="0">
              <a:latin typeface="+mj-lt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ICEE</a:t>
            </a:r>
            <a:r>
              <a:rPr lang="zh-CN" altLang="en-US" smtClean="0"/>
              <a:t>　</a:t>
            </a:r>
            <a:r>
              <a:rPr lang="en-US" altLang="zh-CN" smtClean="0"/>
              <a:t>2010</a:t>
            </a:r>
            <a:r>
              <a:rPr lang="zh-CN" altLang="en-US" smtClean="0"/>
              <a:t>　</a:t>
            </a:r>
            <a:r>
              <a:rPr lang="en-US" altLang="zh-CN" smtClean="0"/>
              <a:t>Gliwice</a:t>
            </a:r>
            <a:r>
              <a:rPr lang="zh-CN" altLang="en-US" smtClean="0"/>
              <a:t>　</a:t>
            </a:r>
            <a:r>
              <a:rPr lang="en-US" altLang="zh-CN" smtClean="0"/>
              <a:t>Poland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0C699-85AC-424E-A1A8-BDE029000B6B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8" name="円/楕円 7"/>
          <p:cNvSpPr/>
          <p:nvPr/>
        </p:nvSpPr>
        <p:spPr>
          <a:xfrm>
            <a:off x="3857620" y="1000108"/>
            <a:ext cx="914400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A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143504" y="135729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B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000760" y="257174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C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000760" y="3857628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D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214942" y="49291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E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857620" y="5429264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F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571736" y="5000636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G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785918" y="3857628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H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785918" y="2571744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I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571736" y="1357298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J</a:t>
            </a:r>
            <a:endParaRPr kumimoji="1" lang="ja-JP" altLang="en-US" sz="4800" dirty="0">
              <a:latin typeface="+mj-lt"/>
            </a:endParaRPr>
          </a:p>
        </p:txBody>
      </p:sp>
      <p:sp>
        <p:nvSpPr>
          <p:cNvPr id="19" name="スマイル 18"/>
          <p:cNvSpPr/>
          <p:nvPr/>
        </p:nvSpPr>
        <p:spPr>
          <a:xfrm>
            <a:off x="4214810" y="107154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スマイル 19"/>
          <p:cNvSpPr/>
          <p:nvPr/>
        </p:nvSpPr>
        <p:spPr>
          <a:xfrm>
            <a:off x="4500562" y="135729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マイル 22"/>
          <p:cNvSpPr/>
          <p:nvPr/>
        </p:nvSpPr>
        <p:spPr>
          <a:xfrm>
            <a:off x="3929058" y="135729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4214810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マイル 24"/>
          <p:cNvSpPr/>
          <p:nvPr/>
        </p:nvSpPr>
        <p:spPr>
          <a:xfrm>
            <a:off x="5214942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マイル 25"/>
          <p:cNvSpPr/>
          <p:nvPr/>
        </p:nvSpPr>
        <p:spPr>
          <a:xfrm>
            <a:off x="5500694" y="14287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スマイル 26"/>
          <p:cNvSpPr/>
          <p:nvPr/>
        </p:nvSpPr>
        <p:spPr>
          <a:xfrm>
            <a:off x="5786446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マイル 27"/>
          <p:cNvSpPr/>
          <p:nvPr/>
        </p:nvSpPr>
        <p:spPr>
          <a:xfrm>
            <a:off x="5500694" y="20716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スマイル 28"/>
          <p:cNvSpPr/>
          <p:nvPr/>
        </p:nvSpPr>
        <p:spPr>
          <a:xfrm>
            <a:off x="6357950" y="257174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マイル 29"/>
          <p:cNvSpPr/>
          <p:nvPr/>
        </p:nvSpPr>
        <p:spPr>
          <a:xfrm>
            <a:off x="6357950" y="328612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スマイル 30"/>
          <p:cNvSpPr/>
          <p:nvPr/>
        </p:nvSpPr>
        <p:spPr>
          <a:xfrm>
            <a:off x="6643702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マイル 31"/>
          <p:cNvSpPr/>
          <p:nvPr/>
        </p:nvSpPr>
        <p:spPr>
          <a:xfrm>
            <a:off x="6357950" y="392906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マイル 32"/>
          <p:cNvSpPr/>
          <p:nvPr/>
        </p:nvSpPr>
        <p:spPr>
          <a:xfrm>
            <a:off x="6715140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スマイル 33"/>
          <p:cNvSpPr/>
          <p:nvPr/>
        </p:nvSpPr>
        <p:spPr>
          <a:xfrm>
            <a:off x="6072198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スマイル 34"/>
          <p:cNvSpPr/>
          <p:nvPr/>
        </p:nvSpPr>
        <p:spPr>
          <a:xfrm>
            <a:off x="6000760" y="3000372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スマイル 35"/>
          <p:cNvSpPr/>
          <p:nvPr/>
        </p:nvSpPr>
        <p:spPr>
          <a:xfrm>
            <a:off x="6357950" y="457200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スマイル 36"/>
          <p:cNvSpPr/>
          <p:nvPr/>
        </p:nvSpPr>
        <p:spPr>
          <a:xfrm>
            <a:off x="5572132" y="50006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マイル 37"/>
          <p:cNvSpPr/>
          <p:nvPr/>
        </p:nvSpPr>
        <p:spPr>
          <a:xfrm>
            <a:off x="2143108" y="328612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スマイル 38"/>
          <p:cNvSpPr/>
          <p:nvPr/>
        </p:nvSpPr>
        <p:spPr>
          <a:xfrm>
            <a:off x="2143108" y="2643182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スマイル 39"/>
          <p:cNvSpPr/>
          <p:nvPr/>
        </p:nvSpPr>
        <p:spPr>
          <a:xfrm>
            <a:off x="1928794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スマイル 40"/>
          <p:cNvSpPr/>
          <p:nvPr/>
        </p:nvSpPr>
        <p:spPr>
          <a:xfrm>
            <a:off x="2143108" y="457200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マイル 41"/>
          <p:cNvSpPr/>
          <p:nvPr/>
        </p:nvSpPr>
        <p:spPr>
          <a:xfrm>
            <a:off x="2500298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スマイル 42"/>
          <p:cNvSpPr/>
          <p:nvPr/>
        </p:nvSpPr>
        <p:spPr>
          <a:xfrm>
            <a:off x="1785918" y="421481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スマイル 43"/>
          <p:cNvSpPr/>
          <p:nvPr/>
        </p:nvSpPr>
        <p:spPr>
          <a:xfrm>
            <a:off x="2143108" y="392906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スマイル 44"/>
          <p:cNvSpPr/>
          <p:nvPr/>
        </p:nvSpPr>
        <p:spPr>
          <a:xfrm>
            <a:off x="2928926" y="571501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マイル 45"/>
          <p:cNvSpPr/>
          <p:nvPr/>
        </p:nvSpPr>
        <p:spPr>
          <a:xfrm>
            <a:off x="2571736" y="535782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スマイル 46"/>
          <p:cNvSpPr/>
          <p:nvPr/>
        </p:nvSpPr>
        <p:spPr>
          <a:xfrm>
            <a:off x="3286116" y="542926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スマイル 47"/>
          <p:cNvSpPr/>
          <p:nvPr/>
        </p:nvSpPr>
        <p:spPr>
          <a:xfrm>
            <a:off x="2928926" y="507207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スマイル 48"/>
          <p:cNvSpPr/>
          <p:nvPr/>
        </p:nvSpPr>
        <p:spPr>
          <a:xfrm>
            <a:off x="4214810" y="614364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スマイル 49"/>
          <p:cNvSpPr/>
          <p:nvPr/>
        </p:nvSpPr>
        <p:spPr>
          <a:xfrm>
            <a:off x="4500562" y="578645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スマイル 50"/>
          <p:cNvSpPr/>
          <p:nvPr/>
        </p:nvSpPr>
        <p:spPr>
          <a:xfrm>
            <a:off x="3929058" y="578645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スマイル 51"/>
          <p:cNvSpPr/>
          <p:nvPr/>
        </p:nvSpPr>
        <p:spPr>
          <a:xfrm>
            <a:off x="4214810" y="5500702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スマイル 52"/>
          <p:cNvSpPr/>
          <p:nvPr/>
        </p:nvSpPr>
        <p:spPr>
          <a:xfrm>
            <a:off x="5572132" y="56435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スマイル 53"/>
          <p:cNvSpPr/>
          <p:nvPr/>
        </p:nvSpPr>
        <p:spPr>
          <a:xfrm>
            <a:off x="5286380" y="52863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スマイル 54"/>
          <p:cNvSpPr/>
          <p:nvPr/>
        </p:nvSpPr>
        <p:spPr>
          <a:xfrm>
            <a:off x="5857884" y="52863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スマイル 55"/>
          <p:cNvSpPr/>
          <p:nvPr/>
        </p:nvSpPr>
        <p:spPr>
          <a:xfrm>
            <a:off x="2928926" y="1428736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スマイル 56"/>
          <p:cNvSpPr/>
          <p:nvPr/>
        </p:nvSpPr>
        <p:spPr>
          <a:xfrm>
            <a:off x="2643174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スマイル 57"/>
          <p:cNvSpPr/>
          <p:nvPr/>
        </p:nvSpPr>
        <p:spPr>
          <a:xfrm>
            <a:off x="3214678" y="171448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スマイル 58"/>
          <p:cNvSpPr/>
          <p:nvPr/>
        </p:nvSpPr>
        <p:spPr>
          <a:xfrm>
            <a:off x="2928926" y="2071678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スマイル 60"/>
          <p:cNvSpPr/>
          <p:nvPr/>
        </p:nvSpPr>
        <p:spPr>
          <a:xfrm>
            <a:off x="2357422" y="2928934"/>
            <a:ext cx="200020" cy="14287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矢印 59"/>
          <p:cNvSpPr/>
          <p:nvPr/>
        </p:nvSpPr>
        <p:spPr>
          <a:xfrm>
            <a:off x="3571868" y="142873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61"/>
          <p:cNvSpPr/>
          <p:nvPr/>
        </p:nvSpPr>
        <p:spPr>
          <a:xfrm>
            <a:off x="2285984" y="214311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 rot="16200000">
            <a:off x="2143108" y="350043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10800000">
            <a:off x="2500298" y="4714884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10800000">
            <a:off x="3571868" y="5572140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右矢印 65"/>
          <p:cNvSpPr/>
          <p:nvPr/>
        </p:nvSpPr>
        <p:spPr>
          <a:xfrm rot="10800000">
            <a:off x="4929190" y="5572140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右矢印 66"/>
          <p:cNvSpPr/>
          <p:nvPr/>
        </p:nvSpPr>
        <p:spPr>
          <a:xfrm rot="10800000">
            <a:off x="6000760" y="4714884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右矢印 67"/>
          <p:cNvSpPr/>
          <p:nvPr/>
        </p:nvSpPr>
        <p:spPr>
          <a:xfrm rot="5400000">
            <a:off x="6357950" y="3500438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右矢印 68"/>
          <p:cNvSpPr/>
          <p:nvPr/>
        </p:nvSpPr>
        <p:spPr>
          <a:xfrm>
            <a:off x="6000760" y="214311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4857752" y="1428736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357554" y="2643182"/>
            <a:ext cx="2000264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+mj-lt"/>
              </a:rPr>
              <a:t>Do</a:t>
            </a:r>
          </a:p>
          <a:p>
            <a:pPr algn="ctr"/>
            <a:r>
              <a:rPr kumimoji="1" lang="ja-JP" altLang="en-US" sz="2800" dirty="0" smtClean="0">
                <a:latin typeface="+mj-lt"/>
              </a:rPr>
              <a:t>↓</a:t>
            </a:r>
            <a:endParaRPr kumimoji="1" lang="en-US" altLang="ja-JP" sz="2800" dirty="0" smtClean="0">
              <a:latin typeface="+mj-lt"/>
            </a:endParaRPr>
          </a:p>
          <a:p>
            <a:pPr algn="ctr"/>
            <a:r>
              <a:rPr kumimoji="1" lang="en-US" altLang="ja-JP" sz="2800" dirty="0" smtClean="0">
                <a:latin typeface="+mj-lt"/>
              </a:rPr>
              <a:t>Check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76" name="円/楕円 75"/>
          <p:cNvSpPr/>
          <p:nvPr/>
        </p:nvSpPr>
        <p:spPr>
          <a:xfrm rot="2122005">
            <a:off x="3368973" y="1301431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2143108" y="4643446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285984" y="785794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 rot="4050018">
            <a:off x="4102571" y="2242986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 rot="6472225">
            <a:off x="4085636" y="3329717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 rot="6721004">
            <a:off x="588605" y="2099840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 rot="2122005">
            <a:off x="1129922" y="4263364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 rot="4694428">
            <a:off x="562085" y="3341894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 rot="8600293">
            <a:off x="3332961" y="4289828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 rot="8352895">
            <a:off x="1074135" y="1366930"/>
            <a:ext cx="4192783" cy="17853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0" grpId="1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1" animBg="1"/>
      <p:bldP spid="70" grpId="1" animBg="1"/>
      <p:bldP spid="71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0.4|28.2|0.7|19.8|0.8|46.6|0.7|3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.1|4.7|8.3|41.4|2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4895</TotalTime>
  <Words>698</Words>
  <Application>Microsoft Office PowerPoint</Application>
  <PresentationFormat>画面に合わせる (4:3)</PresentationFormat>
  <Paragraphs>326</Paragraphs>
  <Slides>19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雪藤</vt:lpstr>
      <vt:lpstr>ビットマップ イメージ</vt:lpstr>
      <vt:lpstr>An Attempt of Problem Based Learning  by Sharing Method</vt:lpstr>
      <vt:lpstr>Education System in Ｊａｐａｎ</vt:lpstr>
      <vt:lpstr>Kobe City College          of Technology (KCCT)</vt:lpstr>
      <vt:lpstr>スライド 4</vt:lpstr>
      <vt:lpstr>Consecutive Method</vt:lpstr>
      <vt:lpstr>Sharing Method</vt:lpstr>
      <vt:lpstr>Consecutive Method</vt:lpstr>
      <vt:lpstr>Sharing Method</vt:lpstr>
      <vt:lpstr>Sharing Method</vt:lpstr>
      <vt:lpstr>スライド 10</vt:lpstr>
      <vt:lpstr>Class scenery and works' photographs</vt:lpstr>
      <vt:lpstr>スライド 12</vt:lpstr>
      <vt:lpstr>スライド 13</vt:lpstr>
      <vt:lpstr>Class scenery and works' photographs</vt:lpstr>
      <vt:lpstr>Evaluation of Each Student in Consecutive Method to Seven Abilities in 2008</vt:lpstr>
      <vt:lpstr>Evaluation of Each Student in Sharing Method to Seven Abilities in 2009</vt:lpstr>
      <vt:lpstr>Change in Students’ Willingness in 2008</vt:lpstr>
      <vt:lpstr>スライド 18</vt:lpstr>
      <vt:lpstr>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神戸市立高専におけるものづくり教育 に関する考察 Consideration of Technology Education for Making Objects in Kobe City College of Technology</dc:title>
  <dc:creator>神戸高専</dc:creator>
  <cp:lastModifiedBy> </cp:lastModifiedBy>
  <cp:revision>229</cp:revision>
  <dcterms:created xsi:type="dcterms:W3CDTF">2005-09-13T18:35:28Z</dcterms:created>
  <dcterms:modified xsi:type="dcterms:W3CDTF">2010-06-30T10:33:17Z</dcterms:modified>
</cp:coreProperties>
</file>