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2" r:id="rId8"/>
    <p:sldId id="264" r:id="rId9"/>
    <p:sldId id="265" r:id="rId10"/>
    <p:sldId id="266" r:id="rId11"/>
    <p:sldId id="268" r:id="rId12"/>
    <p:sldId id="269" r:id="rId13"/>
    <p:sldId id="270" r:id="rId14"/>
    <p:sldId id="273" r:id="rId15"/>
    <p:sldId id="274" r:id="rId16"/>
    <p:sldId id="275" r:id="rId17"/>
    <p:sldId id="276" r:id="rId18"/>
    <p:sldId id="271" r:id="rId19"/>
    <p:sldId id="277" r:id="rId20"/>
    <p:sldId id="279" r:id="rId21"/>
    <p:sldId id="278" r:id="rId22"/>
    <p:sldId id="280" r:id="rId23"/>
    <p:sldId id="281" r:id="rId2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400"/>
    <a:srgbClr val="70A301"/>
    <a:srgbClr val="4BAE00"/>
    <a:srgbClr val="7CC2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94600" autoAdjust="0"/>
  </p:normalViewPr>
  <p:slideViewPr>
    <p:cSldViewPr>
      <p:cViewPr>
        <p:scale>
          <a:sx n="70" d="100"/>
          <a:sy n="70" d="100"/>
        </p:scale>
        <p:origin x="-11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838200"/>
            <a:ext cx="6629400" cy="1295400"/>
          </a:xfrm>
        </p:spPr>
        <p:txBody>
          <a:bodyPr/>
          <a:lstStyle>
            <a:lvl1pPr>
              <a:defRPr sz="4800"/>
            </a:lvl1pPr>
          </a:lstStyle>
          <a:p>
            <a:r>
              <a:rPr lang="en-GB"/>
              <a:t>Haga clic para modificar estilo de título</a:t>
            </a:r>
          </a:p>
        </p:txBody>
      </p:sp>
      <p:sp>
        <p:nvSpPr>
          <p:cNvPr id="3075" name="Rectangle 3"/>
          <p:cNvSpPr>
            <a:spLocks noGrp="1" noChangeArrowheads="1"/>
          </p:cNvSpPr>
          <p:nvPr>
            <p:ph type="subTitle" idx="1"/>
          </p:nvPr>
        </p:nvSpPr>
        <p:spPr>
          <a:xfrm>
            <a:off x="4191000" y="4876800"/>
            <a:ext cx="4495800" cy="1066800"/>
          </a:xfrm>
        </p:spPr>
        <p:txBody>
          <a:bodyPr/>
          <a:lstStyle>
            <a:lvl1pPr marL="0" indent="0">
              <a:buFontTx/>
              <a:buNone/>
              <a:defRPr/>
            </a:lvl1pPr>
          </a:lstStyle>
          <a:p>
            <a:r>
              <a:rPr lang="en-GB"/>
              <a:t>Haga clic para modificar el estilo de subtítulo</a:t>
            </a:r>
          </a:p>
        </p:txBody>
      </p:sp>
      <p:sp>
        <p:nvSpPr>
          <p:cNvPr id="4"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5A200246-DFBB-4304-9242-17C06AD8EE1E}" type="slidenum">
              <a:rPr lang="en-GB"/>
              <a:pPr>
                <a:defRPr/>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46CFC1-E808-45FC-B8D2-577CA2A9A6A1}"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38950" y="381000"/>
            <a:ext cx="2076450" cy="56388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381000"/>
            <a:ext cx="607695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076303-FE61-4464-9B16-F3AE70A4D2F9}"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563C28-4968-4331-B13E-264020F70E80}"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D8B506-A5DB-48E5-9DFC-597D43DF63F4}" type="slidenum">
              <a:rPr lang="en-GB"/>
              <a:pPr>
                <a:defRPr/>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838700"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72171CA-7475-491C-85D7-4C371F4885CC}"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989147A-2FED-4882-B580-8CAC5233DEC0}"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8B71A2B-7BC8-434F-83A4-3AD541D27E10}"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1DDF80-DF7A-4AA9-9660-35C12FFBE74F}"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A14531-5590-46C3-879E-62BF976464ED}"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BD5006-235D-43CF-B011-7689C9952125}"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381000"/>
            <a:ext cx="5562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Haga clic para modificar estilo de título</a:t>
            </a:r>
          </a:p>
        </p:txBody>
      </p:sp>
      <p:sp>
        <p:nvSpPr>
          <p:cNvPr id="1027" name="Rectangle 3"/>
          <p:cNvSpPr>
            <a:spLocks noGrp="1" noChangeArrowheads="1"/>
          </p:cNvSpPr>
          <p:nvPr>
            <p:ph type="body" idx="1"/>
          </p:nvPr>
        </p:nvSpPr>
        <p:spPr bwMode="auto">
          <a:xfrm>
            <a:off x="609600" y="17526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Haga clic para modificar estilos de título</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102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GB"/>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GB"/>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2C01CEB0-54B1-45DC-9776-332FD499F3A6}"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990600"/>
            <a:ext cx="6858000" cy="990600"/>
          </a:xfrm>
        </p:spPr>
        <p:txBody>
          <a:bodyPr/>
          <a:lstStyle/>
          <a:p>
            <a:pPr eaLnBrk="1" hangingPunct="1"/>
            <a:r>
              <a:rPr lang="en-US" sz="2800" b="1" smtClean="0"/>
              <a:t>The importance of the research programs of reverse engineering in engineering </a:t>
            </a:r>
            <a:r>
              <a:rPr lang="es-MX" sz="2800" b="1" smtClean="0"/>
              <a:t>teaching education</a:t>
            </a:r>
            <a:endParaRPr lang="es-MX" sz="2800" smtClean="0"/>
          </a:p>
        </p:txBody>
      </p:sp>
      <p:sp>
        <p:nvSpPr>
          <p:cNvPr id="3075" name="Rectangle 3"/>
          <p:cNvSpPr>
            <a:spLocks noGrp="1" noChangeArrowheads="1"/>
          </p:cNvSpPr>
          <p:nvPr>
            <p:ph type="subTitle" idx="1"/>
          </p:nvPr>
        </p:nvSpPr>
        <p:spPr/>
        <p:txBody>
          <a:bodyPr/>
          <a:lstStyle/>
          <a:p>
            <a:pPr eaLnBrk="1" hangingPunct="1"/>
            <a:r>
              <a:rPr lang="es-MX" smtClean="0">
                <a:solidFill>
                  <a:schemeClr val="accent1"/>
                </a:solidFill>
              </a:rPr>
              <a:t>Gabriel Luna Sandoval</a:t>
            </a:r>
          </a:p>
          <a:p>
            <a:pPr algn="r" eaLnBrk="1" hangingPunct="1"/>
            <a:r>
              <a:rPr lang="es-MX" sz="1600" smtClean="0">
                <a:solidFill>
                  <a:schemeClr val="accent1"/>
                </a:solidFill>
              </a:rPr>
              <a:t>gabriel.luna@cesues.edu.mx</a:t>
            </a:r>
          </a:p>
        </p:txBody>
      </p:sp>
      <p:pic>
        <p:nvPicPr>
          <p:cNvPr id="3076" name="Picture 8" descr="UTS_LOGO2"/>
          <p:cNvPicPr>
            <a:picLocks noChangeAspect="1" noChangeArrowheads="1"/>
          </p:cNvPicPr>
          <p:nvPr/>
        </p:nvPicPr>
        <p:blipFill>
          <a:blip r:embed="rId2" cstate="print"/>
          <a:srcRect/>
          <a:stretch>
            <a:fillRect/>
          </a:stretch>
        </p:blipFill>
        <p:spPr bwMode="auto">
          <a:xfrm>
            <a:off x="1219200" y="6248400"/>
            <a:ext cx="1450975" cy="506413"/>
          </a:xfrm>
          <a:prstGeom prst="rect">
            <a:avLst/>
          </a:prstGeom>
          <a:noFill/>
          <a:ln w="9525">
            <a:noFill/>
            <a:miter lim="800000"/>
            <a:headEnd/>
            <a:tailEnd/>
          </a:ln>
        </p:spPr>
      </p:pic>
      <p:pic>
        <p:nvPicPr>
          <p:cNvPr id="3077" name="Picture 7" descr="http://uan.cesues.com.mx/moodle/file.php/1/LogoTransparente.gif"/>
          <p:cNvPicPr>
            <a:picLocks noChangeAspect="1" noChangeArrowheads="1"/>
          </p:cNvPicPr>
          <p:nvPr/>
        </p:nvPicPr>
        <p:blipFill>
          <a:blip r:embed="rId3" cstate="print"/>
          <a:srcRect/>
          <a:stretch>
            <a:fillRect/>
          </a:stretch>
        </p:blipFill>
        <p:spPr bwMode="auto">
          <a:xfrm>
            <a:off x="228600" y="2362200"/>
            <a:ext cx="1066800" cy="957263"/>
          </a:xfrm>
          <a:prstGeom prst="rect">
            <a:avLst/>
          </a:prstGeom>
          <a:noFill/>
          <a:ln w="9525">
            <a:noFill/>
            <a:miter lim="800000"/>
            <a:headEnd/>
            <a:tailEnd/>
          </a:ln>
        </p:spPr>
      </p:pic>
      <p:grpSp>
        <p:nvGrpSpPr>
          <p:cNvPr id="3078" name="Group 9"/>
          <p:cNvGrpSpPr>
            <a:grpSpLocks/>
          </p:cNvGrpSpPr>
          <p:nvPr/>
        </p:nvGrpSpPr>
        <p:grpSpPr bwMode="auto">
          <a:xfrm>
            <a:off x="152400" y="3581400"/>
            <a:ext cx="1143000" cy="909638"/>
            <a:chOff x="4941" y="8320"/>
            <a:chExt cx="2520" cy="2257"/>
          </a:xfrm>
        </p:grpSpPr>
        <p:pic>
          <p:nvPicPr>
            <p:cNvPr id="3085" name="Picture 10" descr="Export Wizard-1"/>
            <p:cNvPicPr>
              <a:picLocks noChangeAspect="1" noChangeArrowheads="1"/>
            </p:cNvPicPr>
            <p:nvPr/>
          </p:nvPicPr>
          <p:blipFill>
            <a:blip r:embed="rId4" cstate="print"/>
            <a:srcRect/>
            <a:stretch>
              <a:fillRect/>
            </a:stretch>
          </p:blipFill>
          <p:spPr bwMode="auto">
            <a:xfrm>
              <a:off x="5121" y="8320"/>
              <a:ext cx="2160" cy="2160"/>
            </a:xfrm>
            <a:prstGeom prst="rect">
              <a:avLst/>
            </a:prstGeom>
            <a:noFill/>
            <a:ln w="9525">
              <a:noFill/>
              <a:miter lim="800000"/>
              <a:headEnd/>
              <a:tailEnd/>
            </a:ln>
          </p:spPr>
        </p:pic>
        <p:pic>
          <p:nvPicPr>
            <p:cNvPr id="3086" name="Picture 11" descr="ulsa noroeste-palabra"/>
            <p:cNvPicPr>
              <a:picLocks noChangeAspect="1" noChangeArrowheads="1"/>
            </p:cNvPicPr>
            <p:nvPr/>
          </p:nvPicPr>
          <p:blipFill>
            <a:blip r:embed="rId5" cstate="print"/>
            <a:srcRect/>
            <a:stretch>
              <a:fillRect/>
            </a:stretch>
          </p:blipFill>
          <p:spPr bwMode="auto">
            <a:xfrm>
              <a:off x="4941" y="10120"/>
              <a:ext cx="2520" cy="457"/>
            </a:xfrm>
            <a:prstGeom prst="rect">
              <a:avLst/>
            </a:prstGeom>
            <a:noFill/>
            <a:ln w="9525">
              <a:noFill/>
              <a:miter lim="800000"/>
              <a:headEnd/>
              <a:tailEnd/>
            </a:ln>
          </p:spPr>
        </p:pic>
      </p:grpSp>
      <p:grpSp>
        <p:nvGrpSpPr>
          <p:cNvPr id="3079" name="Group 21"/>
          <p:cNvGrpSpPr>
            <a:grpSpLocks/>
          </p:cNvGrpSpPr>
          <p:nvPr/>
        </p:nvGrpSpPr>
        <p:grpSpPr bwMode="auto">
          <a:xfrm>
            <a:off x="5181600" y="6237288"/>
            <a:ext cx="1171575" cy="544512"/>
            <a:chOff x="-1440" y="3600"/>
            <a:chExt cx="8406" cy="3435"/>
          </a:xfrm>
        </p:grpSpPr>
        <p:pic>
          <p:nvPicPr>
            <p:cNvPr id="3083" name="Picture 22" descr="escudo"/>
            <p:cNvPicPr>
              <a:picLocks noChangeAspect="1" noChangeArrowheads="1"/>
            </p:cNvPicPr>
            <p:nvPr/>
          </p:nvPicPr>
          <p:blipFill>
            <a:blip r:embed="rId6" cstate="print"/>
            <a:srcRect/>
            <a:stretch>
              <a:fillRect/>
            </a:stretch>
          </p:blipFill>
          <p:spPr bwMode="auto">
            <a:xfrm>
              <a:off x="-1440" y="3600"/>
              <a:ext cx="3495" cy="3435"/>
            </a:xfrm>
            <a:prstGeom prst="rect">
              <a:avLst/>
            </a:prstGeom>
            <a:noFill/>
            <a:ln w="9525">
              <a:noFill/>
              <a:miter lim="800000"/>
              <a:headEnd/>
              <a:tailEnd/>
            </a:ln>
          </p:spPr>
        </p:pic>
        <p:pic>
          <p:nvPicPr>
            <p:cNvPr id="3084" name="Picture 23" descr="letras"/>
            <p:cNvPicPr>
              <a:picLocks noChangeAspect="1" noChangeArrowheads="1"/>
            </p:cNvPicPr>
            <p:nvPr/>
          </p:nvPicPr>
          <p:blipFill>
            <a:blip r:embed="rId7" cstate="print"/>
            <a:srcRect/>
            <a:stretch>
              <a:fillRect/>
            </a:stretch>
          </p:blipFill>
          <p:spPr bwMode="auto">
            <a:xfrm>
              <a:off x="2016" y="3600"/>
              <a:ext cx="4950" cy="3435"/>
            </a:xfrm>
            <a:prstGeom prst="rect">
              <a:avLst/>
            </a:prstGeom>
            <a:noFill/>
            <a:ln w="9525">
              <a:noFill/>
              <a:miter lim="800000"/>
              <a:headEnd/>
              <a:tailEnd/>
            </a:ln>
          </p:spPr>
        </p:pic>
      </p:grpSp>
      <p:pic>
        <p:nvPicPr>
          <p:cNvPr id="3081" name="Picture 21" descr="ceta"/>
          <p:cNvPicPr>
            <a:picLocks noChangeAspect="1" noChangeArrowheads="1"/>
          </p:cNvPicPr>
          <p:nvPr/>
        </p:nvPicPr>
        <p:blipFill>
          <a:blip r:embed="rId8" cstate="print"/>
          <a:srcRect l="-3619"/>
          <a:stretch>
            <a:fillRect/>
          </a:stretch>
        </p:blipFill>
        <p:spPr bwMode="auto">
          <a:xfrm>
            <a:off x="6400800" y="6219825"/>
            <a:ext cx="1619250" cy="561975"/>
          </a:xfrm>
          <a:prstGeom prst="rect">
            <a:avLst/>
          </a:prstGeom>
          <a:noFill/>
          <a:ln w="9525">
            <a:noFill/>
            <a:miter lim="800000"/>
            <a:headEnd/>
            <a:tailEnd/>
          </a:ln>
        </p:spPr>
      </p:pic>
      <p:pic>
        <p:nvPicPr>
          <p:cNvPr id="3082" name="Picture 25" descr="LOGO CADET"/>
          <p:cNvPicPr>
            <a:picLocks noChangeAspect="1" noChangeArrowheads="1"/>
          </p:cNvPicPr>
          <p:nvPr/>
        </p:nvPicPr>
        <p:blipFill>
          <a:blip r:embed="rId9" cstate="print"/>
          <a:srcRect/>
          <a:stretch>
            <a:fillRect/>
          </a:stretch>
        </p:blipFill>
        <p:spPr bwMode="auto">
          <a:xfrm>
            <a:off x="8077200" y="5945188"/>
            <a:ext cx="1006475" cy="836612"/>
          </a:xfrm>
          <a:prstGeom prst="rect">
            <a:avLst/>
          </a:prstGeom>
          <a:noFill/>
          <a:ln w="9525">
            <a:noFill/>
            <a:miter lim="800000"/>
            <a:headEnd/>
            <a:tailEnd/>
          </a:ln>
        </p:spPr>
      </p:pic>
      <p:pic>
        <p:nvPicPr>
          <p:cNvPr id="3088" name="3 Imagen"/>
          <p:cNvPicPr>
            <a:picLocks noChangeAspect="1" noChangeArrowheads="1"/>
          </p:cNvPicPr>
          <p:nvPr/>
        </p:nvPicPr>
        <p:blipFill>
          <a:blip r:embed="rId10" cstate="print"/>
          <a:srcRect l="29300" t="50763" r="36914" b="33392"/>
          <a:stretch>
            <a:fillRect/>
          </a:stretch>
        </p:blipFill>
        <p:spPr bwMode="auto">
          <a:xfrm>
            <a:off x="6400800" y="2362200"/>
            <a:ext cx="2286000" cy="928688"/>
          </a:xfrm>
          <a:prstGeom prst="rect">
            <a:avLst/>
          </a:prstGeom>
          <a:noFill/>
          <a:ln w="9525">
            <a:noFill/>
            <a:miter lim="800000"/>
            <a:headEnd/>
            <a:tailEnd/>
          </a:ln>
        </p:spPr>
      </p:pic>
      <p:pic>
        <p:nvPicPr>
          <p:cNvPr id="3089" name="Imagen 1"/>
          <p:cNvPicPr>
            <a:picLocks noChangeAspect="1" noChangeArrowheads="1"/>
          </p:cNvPicPr>
          <p:nvPr/>
        </p:nvPicPr>
        <p:blipFill>
          <a:blip r:embed="rId11" cstate="print"/>
          <a:srcRect/>
          <a:stretch>
            <a:fillRect/>
          </a:stretch>
        </p:blipFill>
        <p:spPr bwMode="auto">
          <a:xfrm>
            <a:off x="2971800" y="6172200"/>
            <a:ext cx="762000" cy="661988"/>
          </a:xfrm>
          <a:prstGeom prst="rect">
            <a:avLst/>
          </a:prstGeom>
          <a:noFill/>
          <a:ln w="9525">
            <a:noFill/>
            <a:miter lim="800000"/>
            <a:headEnd/>
            <a:tailEnd/>
          </a:ln>
        </p:spPr>
      </p:pic>
      <p:pic>
        <p:nvPicPr>
          <p:cNvPr id="3090" name="Picture 2" descr="http://internacional.universia.net/latinoamerica/datos-basicos-unis/mexico/utnogales/img/escudo.gif"/>
          <p:cNvPicPr>
            <a:picLocks noChangeAspect="1" noChangeArrowheads="1"/>
          </p:cNvPicPr>
          <p:nvPr/>
        </p:nvPicPr>
        <p:blipFill>
          <a:blip r:embed="rId12" cstate="print"/>
          <a:srcRect/>
          <a:stretch>
            <a:fillRect/>
          </a:stretch>
        </p:blipFill>
        <p:spPr bwMode="auto">
          <a:xfrm>
            <a:off x="152400" y="6202363"/>
            <a:ext cx="914400" cy="579437"/>
          </a:xfrm>
          <a:prstGeom prst="rect">
            <a:avLst/>
          </a:prstGeom>
          <a:noFill/>
          <a:ln w="9525">
            <a:noFill/>
            <a:miter lim="800000"/>
            <a:headEnd/>
            <a:tailEnd/>
          </a:ln>
        </p:spPr>
      </p:pic>
      <p:pic>
        <p:nvPicPr>
          <p:cNvPr id="3091" name="Picture 19"/>
          <p:cNvPicPr>
            <a:picLocks noChangeAspect="1" noChangeArrowheads="1"/>
          </p:cNvPicPr>
          <p:nvPr/>
        </p:nvPicPr>
        <p:blipFill>
          <a:blip r:embed="rId13" cstate="print"/>
          <a:srcRect l="11719" t="20313" r="13281" b="68750"/>
          <a:stretch>
            <a:fillRect/>
          </a:stretch>
        </p:blipFill>
        <p:spPr bwMode="auto">
          <a:xfrm>
            <a:off x="1219200" y="0"/>
            <a:ext cx="6946900" cy="760413"/>
          </a:xfrm>
          <a:prstGeom prst="rect">
            <a:avLst/>
          </a:prstGeom>
          <a:noFill/>
          <a:ln w="9525">
            <a:noFill/>
            <a:miter lim="800000"/>
            <a:headEnd/>
            <a:tailEnd/>
          </a:ln>
          <a:effectLst/>
        </p:spPr>
      </p:pic>
      <p:pic>
        <p:nvPicPr>
          <p:cNvPr id="3092" name="Imagen 1"/>
          <p:cNvPicPr>
            <a:picLocks noChangeAspect="1" noChangeArrowheads="1"/>
          </p:cNvPicPr>
          <p:nvPr/>
        </p:nvPicPr>
        <p:blipFill>
          <a:blip r:embed="rId14" cstate="print"/>
          <a:srcRect l="40903" t="50272" r="39409" b="31250"/>
          <a:stretch>
            <a:fillRect/>
          </a:stretch>
        </p:blipFill>
        <p:spPr bwMode="auto">
          <a:xfrm>
            <a:off x="152400" y="5029200"/>
            <a:ext cx="1114425" cy="647700"/>
          </a:xfrm>
          <a:prstGeom prst="rect">
            <a:avLst/>
          </a:prstGeom>
          <a:noFill/>
          <a:ln w="9525">
            <a:noFill/>
            <a:miter lim="800000"/>
            <a:headEnd/>
            <a:tailEnd/>
          </a:ln>
        </p:spPr>
      </p:pic>
      <p:pic>
        <p:nvPicPr>
          <p:cNvPr id="3093" name="Imagen 1"/>
          <p:cNvPicPr>
            <a:picLocks noChangeAspect="1" noChangeArrowheads="1"/>
          </p:cNvPicPr>
          <p:nvPr/>
        </p:nvPicPr>
        <p:blipFill>
          <a:blip r:embed="rId15" cstate="print"/>
          <a:srcRect/>
          <a:stretch>
            <a:fillRect/>
          </a:stretch>
        </p:blipFill>
        <p:spPr bwMode="auto">
          <a:xfrm>
            <a:off x="3810000" y="6267450"/>
            <a:ext cx="1295400" cy="438150"/>
          </a:xfrm>
          <a:prstGeom prst="rect">
            <a:avLst/>
          </a:prstGeom>
          <a:noFill/>
          <a:ln w="9525">
            <a:noFill/>
            <a:miter lim="800000"/>
            <a:headEnd/>
            <a:tailEnd/>
          </a:ln>
        </p:spPr>
      </p:pic>
      <p:sp>
        <p:nvSpPr>
          <p:cNvPr id="2" name="1 Título"/>
          <p:cNvSpPr>
            <a:spLocks/>
          </p:cNvSpPr>
          <p:nvPr/>
        </p:nvSpPr>
        <p:spPr bwMode="auto">
          <a:xfrm>
            <a:off x="6324600" y="3505200"/>
            <a:ext cx="2667000" cy="862013"/>
          </a:xfrm>
          <a:prstGeom prst="rect">
            <a:avLst/>
          </a:prstGeom>
          <a:noFill/>
          <a:ln w="9525">
            <a:noFill/>
            <a:miter lim="800000"/>
            <a:headEnd/>
            <a:tailEnd/>
          </a:ln>
        </p:spPr>
        <p:txBody>
          <a:bodyPr anchor="ctr"/>
          <a:lstStyle/>
          <a:p>
            <a:r>
              <a:rPr lang="es-MX" sz="1400" b="1" dirty="0">
                <a:solidFill>
                  <a:schemeClr val="tx2"/>
                </a:solidFill>
                <a:cs typeface="Arial" charset="0"/>
              </a:rPr>
              <a:t>RED REGIONAL PYME DEL </a:t>
            </a:r>
            <a:br>
              <a:rPr lang="es-MX" sz="1400" b="1" dirty="0">
                <a:solidFill>
                  <a:schemeClr val="tx2"/>
                </a:solidFill>
                <a:cs typeface="Arial" charset="0"/>
              </a:rPr>
            </a:br>
            <a:r>
              <a:rPr lang="es-MX" sz="1400" b="1" dirty="0">
                <a:solidFill>
                  <a:schemeClr val="tx2"/>
                </a:solidFill>
                <a:cs typeface="Arial" charset="0"/>
              </a:rPr>
              <a:t>NOROESTE </a:t>
            </a:r>
            <a:r>
              <a:rPr lang="es-MX" sz="1400" b="1" dirty="0" smtClean="0">
                <a:solidFill>
                  <a:schemeClr val="tx2"/>
                </a:solidFill>
                <a:cs typeface="Arial" charset="0"/>
              </a:rPr>
              <a:t>DE SONORA</a:t>
            </a:r>
            <a:endParaRPr lang="es-MX" sz="1400" b="1" dirty="0">
              <a:solidFill>
                <a:schemeClr val="tx2"/>
              </a:solidFill>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eaLnBrk="1" hangingPunct="1"/>
            <a:r>
              <a:rPr lang="es-MX" smtClean="0"/>
              <a:t>Case of study</a:t>
            </a:r>
          </a:p>
        </p:txBody>
      </p:sp>
      <p:sp>
        <p:nvSpPr>
          <p:cNvPr id="12291" name="2 Marcador de contenido"/>
          <p:cNvSpPr>
            <a:spLocks noGrp="1"/>
          </p:cNvSpPr>
          <p:nvPr>
            <p:ph idx="1"/>
          </p:nvPr>
        </p:nvSpPr>
        <p:spPr/>
        <p:txBody>
          <a:bodyPr/>
          <a:lstStyle/>
          <a:p>
            <a:pPr eaLnBrk="1" hangingPunct="1">
              <a:buFontTx/>
              <a:buNone/>
            </a:pPr>
            <a:r>
              <a:rPr lang="en-US" sz="1400" dirty="0" smtClean="0"/>
              <a:t>       To start the process of reverse engineering is necessary to make a short description of the reference object. That is:</a:t>
            </a:r>
          </a:p>
          <a:p>
            <a:pPr eaLnBrk="1" hangingPunct="1">
              <a:buFontTx/>
              <a:buNone/>
            </a:pPr>
            <a:endParaRPr lang="en-US" sz="1400" dirty="0" smtClean="0"/>
          </a:p>
          <a:p>
            <a:pPr eaLnBrk="1" hangingPunct="1">
              <a:buFontTx/>
              <a:buNone/>
            </a:pPr>
            <a:r>
              <a:rPr lang="en-US" sz="1400" b="1" i="1" dirty="0" smtClean="0"/>
              <a:t>1) Presented the reference object A.</a:t>
            </a:r>
          </a:p>
          <a:p>
            <a:pPr algn="ctr" eaLnBrk="1" hangingPunct="1">
              <a:buFontTx/>
              <a:buNone/>
            </a:pPr>
            <a:endParaRPr lang="es-MX" sz="1400" dirty="0" smtClean="0"/>
          </a:p>
          <a:p>
            <a:pPr algn="ctr" eaLnBrk="1" hangingPunct="1">
              <a:buFontTx/>
              <a:buNone/>
            </a:pPr>
            <a:endParaRPr lang="es-MX" sz="1400" dirty="0" smtClean="0"/>
          </a:p>
          <a:p>
            <a:pPr algn="ctr" eaLnBrk="1" hangingPunct="1">
              <a:buFontTx/>
              <a:buNone/>
            </a:pPr>
            <a:endParaRPr lang="es-MX" sz="1400" dirty="0" smtClean="0"/>
          </a:p>
          <a:p>
            <a:pPr algn="ctr" eaLnBrk="1" hangingPunct="1">
              <a:buFontTx/>
              <a:buNone/>
            </a:pPr>
            <a:endParaRPr lang="es-MX" sz="1400" dirty="0" smtClean="0"/>
          </a:p>
          <a:p>
            <a:pPr algn="ctr" eaLnBrk="1" hangingPunct="1">
              <a:buFontTx/>
              <a:buNone/>
            </a:pPr>
            <a:endParaRPr lang="es-MX" sz="1400" dirty="0" smtClean="0"/>
          </a:p>
          <a:p>
            <a:pPr algn="ctr" eaLnBrk="1" hangingPunct="1">
              <a:buFontTx/>
              <a:buNone/>
            </a:pPr>
            <a:endParaRPr lang="es-MX" sz="1400" dirty="0" smtClean="0"/>
          </a:p>
          <a:p>
            <a:pPr eaLnBrk="1" hangingPunct="1">
              <a:buFontTx/>
              <a:buNone/>
            </a:pPr>
            <a:r>
              <a:rPr lang="es-MX" sz="1400" dirty="0" smtClean="0"/>
              <a:t>                     Figure 1, </a:t>
            </a:r>
            <a:r>
              <a:rPr lang="es-MX" sz="1400" dirty="0" err="1" smtClean="0"/>
              <a:t>Reference</a:t>
            </a:r>
            <a:r>
              <a:rPr lang="es-MX" sz="1400" dirty="0" smtClean="0"/>
              <a:t> </a:t>
            </a:r>
            <a:r>
              <a:rPr lang="es-MX" sz="1400" dirty="0" err="1" smtClean="0"/>
              <a:t>object</a:t>
            </a:r>
            <a:endParaRPr lang="es-MX" sz="1400" dirty="0" smtClean="0"/>
          </a:p>
          <a:p>
            <a:pPr eaLnBrk="1" hangingPunct="1">
              <a:buFontTx/>
              <a:buNone/>
            </a:pPr>
            <a:endParaRPr lang="en-US" sz="1400" i="1" dirty="0" smtClean="0"/>
          </a:p>
          <a:p>
            <a:pPr eaLnBrk="1" hangingPunct="1">
              <a:buFontTx/>
              <a:buNone/>
            </a:pPr>
            <a:r>
              <a:rPr lang="en-US" sz="1400" i="1" dirty="0" smtClean="0"/>
              <a:t>       Description: A is a real object and is a component. A it is incomplete, since it does not know the maps of manufacture. Is finite and measurable and it is considered that supports decomposition in the sense of being analyzed subpart by subpart (circles, arcs, surfaces including subparts). The reference object under study is a part (Clamp) important for a machine to separate the semiconductor from frame.</a:t>
            </a:r>
            <a:endParaRPr lang="es-MX" sz="1400" dirty="0" smtClean="0"/>
          </a:p>
        </p:txBody>
      </p:sp>
      <p:pic>
        <p:nvPicPr>
          <p:cNvPr id="12292" name="7 Imagen"/>
          <p:cNvPicPr>
            <a:picLocks noChangeAspect="1" noChangeArrowheads="1"/>
          </p:cNvPicPr>
          <p:nvPr/>
        </p:nvPicPr>
        <p:blipFill>
          <a:blip r:embed="rId2" cstate="print"/>
          <a:srcRect l="32051" t="41978" r="33333" b="17914"/>
          <a:stretch>
            <a:fillRect/>
          </a:stretch>
        </p:blipFill>
        <p:spPr bwMode="auto">
          <a:xfrm>
            <a:off x="1600200" y="2701925"/>
            <a:ext cx="2400300" cy="1628775"/>
          </a:xfrm>
          <a:prstGeom prst="rect">
            <a:avLst/>
          </a:prstGeom>
          <a:noFill/>
          <a:ln w="9525">
            <a:noFill/>
            <a:miter lim="800000"/>
            <a:headEnd/>
            <a:tailEnd/>
          </a:ln>
        </p:spPr>
      </p:pic>
      <p:sp>
        <p:nvSpPr>
          <p:cNvPr id="9" name="2 Marcador de contenido"/>
          <p:cNvSpPr txBox="1">
            <a:spLocks/>
          </p:cNvSpPr>
          <p:nvPr/>
        </p:nvSpPr>
        <p:spPr bwMode="auto">
          <a:xfrm>
            <a:off x="4876800" y="2209800"/>
            <a:ext cx="3886200" cy="2209800"/>
          </a:xfrm>
          <a:prstGeom prst="rect">
            <a:avLst/>
          </a:prstGeom>
          <a:noFill/>
          <a:ln w="19050">
            <a:solidFill>
              <a:srgbClr val="C00000"/>
            </a:solidFill>
            <a:miter lim="800000"/>
            <a:headEnd/>
            <a:tailEnd/>
          </a:ln>
          <a:effectLst>
            <a:glow rad="139700">
              <a:schemeClr val="accent4">
                <a:satMod val="175000"/>
                <a:alpha val="40000"/>
              </a:schemeClr>
            </a:glow>
            <a:innerShdw blurRad="63500" dist="50800" dir="13500000">
              <a:prstClr val="black">
                <a:alpha val="50000"/>
              </a:prstClr>
            </a:innerShdw>
          </a:effectLst>
          <a:scene3d>
            <a:camera prst="perspectiveFront"/>
            <a:lightRig rig="threePt" dir="t"/>
          </a:scene3d>
        </p:spPr>
        <p:txBody>
          <a:bodyPr/>
          <a:lstStyle/>
          <a:p>
            <a:pPr marL="342900" indent="-342900" eaLnBrk="1" hangingPunct="1">
              <a:spcBef>
                <a:spcPct val="20000"/>
              </a:spcBef>
              <a:defRPr/>
            </a:pPr>
            <a:r>
              <a:rPr lang="en-US" sz="1400" b="1" i="1" kern="0" dirty="0">
                <a:latin typeface="+mn-lt"/>
              </a:rPr>
              <a:t>Reverse engineering methodology</a:t>
            </a:r>
          </a:p>
          <a:p>
            <a:pPr marL="342900" indent="-342900" eaLnBrk="1" hangingPunct="1">
              <a:spcBef>
                <a:spcPct val="20000"/>
              </a:spcBef>
              <a:defRPr/>
            </a:pPr>
            <a:r>
              <a:rPr lang="en-US" sz="800" b="1" i="1" kern="0" dirty="0">
                <a:solidFill>
                  <a:schemeClr val="bg1">
                    <a:lumMod val="10000"/>
                  </a:schemeClr>
                </a:solidFill>
                <a:latin typeface="+mn-lt"/>
              </a:rPr>
              <a:t>1) Presented the </a:t>
            </a:r>
            <a:r>
              <a:rPr lang="en-US" sz="800" b="1" i="1" kern="0" dirty="0" err="1">
                <a:solidFill>
                  <a:schemeClr val="bg1">
                    <a:lumMod val="10000"/>
                  </a:schemeClr>
                </a:solidFill>
                <a:latin typeface="+mn-lt"/>
              </a:rPr>
              <a:t>referente</a:t>
            </a:r>
            <a:r>
              <a:rPr lang="en-US" sz="800" b="1" i="1" kern="0" dirty="0">
                <a:solidFill>
                  <a:schemeClr val="bg1">
                    <a:lumMod val="10000"/>
                  </a:schemeClr>
                </a:solidFill>
                <a:latin typeface="+mn-lt"/>
              </a:rPr>
              <a:t> object A.</a:t>
            </a:r>
          </a:p>
          <a:p>
            <a:pPr marL="342900" indent="-342900" eaLnBrk="1" hangingPunct="1">
              <a:spcBef>
                <a:spcPct val="20000"/>
              </a:spcBef>
              <a:defRPr/>
            </a:pPr>
            <a:r>
              <a:rPr lang="es-MX" sz="800" b="1" i="1" kern="0" dirty="0">
                <a:latin typeface="+mn-lt"/>
              </a:rPr>
              <a:t>2) Define </a:t>
            </a:r>
            <a:r>
              <a:rPr lang="es-MX" sz="800" b="1" i="1" kern="0" dirty="0" err="1">
                <a:latin typeface="+mn-lt"/>
              </a:rPr>
              <a:t>the</a:t>
            </a:r>
            <a:r>
              <a:rPr lang="es-MX" sz="800" b="1" i="1" kern="0" dirty="0">
                <a:latin typeface="+mn-lt"/>
              </a:rPr>
              <a:t> </a:t>
            </a:r>
            <a:r>
              <a:rPr lang="es-MX" sz="800" b="1" i="1" kern="0" dirty="0" err="1">
                <a:latin typeface="+mn-lt"/>
              </a:rPr>
              <a:t>references</a:t>
            </a:r>
            <a:r>
              <a:rPr lang="es-MX" sz="800" b="1" i="1" kern="0" dirty="0">
                <a:latin typeface="+mn-lt"/>
              </a:rPr>
              <a:t>.</a:t>
            </a:r>
          </a:p>
          <a:p>
            <a:pPr marL="342900" indent="-342900" eaLnBrk="1" hangingPunct="1">
              <a:spcBef>
                <a:spcPct val="20000"/>
              </a:spcBef>
              <a:defRPr/>
            </a:pPr>
            <a:r>
              <a:rPr lang="es-MX" sz="800" b="1" i="1" kern="0" dirty="0">
                <a:latin typeface="+mn-lt"/>
              </a:rPr>
              <a:t>3) Define </a:t>
            </a:r>
            <a:r>
              <a:rPr lang="es-MX" sz="800" b="1" i="1" kern="0" dirty="0" err="1">
                <a:latin typeface="+mn-lt"/>
              </a:rPr>
              <a:t>the</a:t>
            </a:r>
            <a:r>
              <a:rPr lang="es-MX" sz="800" b="1" i="1" kern="0" dirty="0">
                <a:latin typeface="+mn-lt"/>
              </a:rPr>
              <a:t> </a:t>
            </a:r>
            <a:r>
              <a:rPr lang="es-MX" sz="800" b="1" i="1" kern="0" dirty="0" err="1">
                <a:latin typeface="+mn-lt"/>
              </a:rPr>
              <a:t>objectives</a:t>
            </a:r>
            <a:r>
              <a:rPr lang="es-MX" sz="800" b="1" i="1" kern="0" dirty="0">
                <a:latin typeface="+mn-lt"/>
              </a:rPr>
              <a:t>.</a:t>
            </a:r>
          </a:p>
          <a:p>
            <a:pPr marL="342900" indent="-342900" eaLnBrk="1" hangingPunct="1">
              <a:spcBef>
                <a:spcPct val="20000"/>
              </a:spcBef>
              <a:defRPr/>
            </a:pPr>
            <a:r>
              <a:rPr lang="en-US" sz="800" b="1" i="1" kern="0" dirty="0">
                <a:latin typeface="+mn-lt"/>
              </a:rPr>
              <a:t>4) Steps 2 and 3, designs the research’s process.</a:t>
            </a:r>
          </a:p>
          <a:p>
            <a:pPr marL="342900" indent="-342900" eaLnBrk="1" hangingPunct="1">
              <a:spcBef>
                <a:spcPct val="20000"/>
              </a:spcBef>
              <a:defRPr/>
            </a:pPr>
            <a:r>
              <a:rPr lang="en-US" sz="800" b="1" i="1" kern="0" dirty="0">
                <a:latin typeface="+mn-lt"/>
              </a:rPr>
              <a:t>5) Product design of step 4) is a plan or operational research program.</a:t>
            </a:r>
          </a:p>
          <a:p>
            <a:pPr marL="342900" indent="-342900" eaLnBrk="1" hangingPunct="1">
              <a:spcBef>
                <a:spcPct val="20000"/>
              </a:spcBef>
              <a:defRPr/>
            </a:pPr>
            <a:r>
              <a:rPr lang="en-US" sz="800" b="1" i="1" kern="0" dirty="0">
                <a:latin typeface="+mn-lt"/>
              </a:rPr>
              <a:t>6) P is applied to object A.</a:t>
            </a:r>
          </a:p>
          <a:p>
            <a:pPr marL="342900" indent="-342900" eaLnBrk="1" hangingPunct="1">
              <a:spcBef>
                <a:spcPct val="20000"/>
              </a:spcBef>
              <a:defRPr/>
            </a:pPr>
            <a:r>
              <a:rPr lang="en-US" sz="800" b="1" i="1" kern="0" dirty="0">
                <a:latin typeface="+mn-lt"/>
              </a:rPr>
              <a:t>7) The result of step 6) is information of A.</a:t>
            </a:r>
          </a:p>
          <a:p>
            <a:pPr marL="342900" indent="-342900" eaLnBrk="1" hangingPunct="1">
              <a:spcBef>
                <a:spcPct val="20000"/>
              </a:spcBef>
              <a:defRPr/>
            </a:pPr>
            <a:r>
              <a:rPr lang="en-US" sz="800" b="1" i="1" kern="0" dirty="0">
                <a:latin typeface="+mn-lt"/>
              </a:rPr>
              <a:t>8) It is considered step 3) and with results of step 7) B is generated.</a:t>
            </a:r>
          </a:p>
          <a:p>
            <a:pPr marL="342900" indent="-342900" eaLnBrk="1" hangingPunct="1">
              <a:spcBef>
                <a:spcPct val="20000"/>
              </a:spcBef>
              <a:defRPr/>
            </a:pPr>
            <a:r>
              <a:rPr lang="en-US" sz="800" b="1" i="1" kern="0" dirty="0">
                <a:latin typeface="+mn-lt"/>
              </a:rPr>
              <a:t>9) B is a model.</a:t>
            </a:r>
          </a:p>
          <a:p>
            <a:pPr marL="342900" indent="-342900" eaLnBrk="1" hangingPunct="1">
              <a:spcBef>
                <a:spcPct val="20000"/>
              </a:spcBef>
              <a:defRPr/>
            </a:pPr>
            <a:r>
              <a:rPr lang="en-US" sz="800" b="1" i="1" kern="0" dirty="0">
                <a:latin typeface="+mn-lt"/>
              </a:rPr>
              <a:t>10) Is verified, according step 3), if B is equivalent to A.</a:t>
            </a:r>
          </a:p>
          <a:p>
            <a:pPr marL="342900" indent="-342900" eaLnBrk="1" hangingPunct="1">
              <a:spcBef>
                <a:spcPct val="20000"/>
              </a:spcBef>
              <a:defRPr/>
            </a:pPr>
            <a:r>
              <a:rPr lang="es-MX" sz="800" b="1" i="1" kern="0" dirty="0">
                <a:latin typeface="+mn-lt"/>
              </a:rPr>
              <a:t>11) </a:t>
            </a:r>
            <a:r>
              <a:rPr lang="es-MX" sz="800" b="1" i="1" kern="0" dirty="0" err="1">
                <a:latin typeface="+mn-lt"/>
              </a:rPr>
              <a:t>Conclusions</a:t>
            </a:r>
            <a:r>
              <a:rPr lang="es-MX" sz="800" b="1" i="1" kern="0" dirty="0">
                <a:latin typeface="+mn-lt"/>
              </a:rPr>
              <a:t> are </a:t>
            </a:r>
            <a:r>
              <a:rPr lang="es-MX" sz="800" b="1" i="1" kern="0" dirty="0" err="1">
                <a:latin typeface="+mn-lt"/>
              </a:rPr>
              <a:t>given</a:t>
            </a:r>
            <a:r>
              <a:rPr lang="es-MX" sz="800" b="1" i="1" kern="0" dirty="0">
                <a:latin typeface="+mn-lt"/>
              </a:rPr>
              <a:t>.</a:t>
            </a:r>
          </a:p>
          <a:p>
            <a:pPr marL="342900" indent="-342900" eaLnBrk="1" hangingPunct="1">
              <a:spcBef>
                <a:spcPct val="20000"/>
              </a:spcBef>
              <a:defRPr/>
            </a:pPr>
            <a:r>
              <a:rPr lang="es-MX" sz="800" b="1" i="1" kern="0" dirty="0">
                <a:latin typeface="+mn-lt"/>
              </a:rPr>
              <a:t>12) B </a:t>
            </a:r>
            <a:r>
              <a:rPr lang="es-MX" sz="800" b="1" i="1" kern="0" dirty="0" err="1">
                <a:latin typeface="+mn-lt"/>
              </a:rPr>
              <a:t>is</a:t>
            </a:r>
            <a:r>
              <a:rPr lang="es-MX" sz="800" b="1" i="1" kern="0" dirty="0">
                <a:latin typeface="+mn-lt"/>
              </a:rPr>
              <a:t> </a:t>
            </a:r>
            <a:r>
              <a:rPr lang="es-MX" sz="800" b="1" i="1" kern="0" dirty="0" err="1">
                <a:latin typeface="+mn-lt"/>
              </a:rPr>
              <a:t>revalued</a:t>
            </a:r>
            <a:r>
              <a:rPr lang="es-MX" sz="800" b="1" i="1" kern="0" dirty="0">
                <a:latin typeface="+mn-lt"/>
              </a:rPr>
              <a:t>.</a:t>
            </a:r>
          </a:p>
          <a:p>
            <a:pPr marL="342900" indent="-342900" eaLnBrk="1" hangingPunct="1">
              <a:spcBef>
                <a:spcPct val="20000"/>
              </a:spcBef>
              <a:defRPr/>
            </a:pPr>
            <a:r>
              <a:rPr lang="es-MX" sz="800" b="1" i="1" kern="0" dirty="0">
                <a:latin typeface="+mn-lt"/>
              </a:rPr>
              <a:t>13) B </a:t>
            </a:r>
            <a:r>
              <a:rPr lang="es-MX" sz="800" b="1" i="1" kern="0" dirty="0" err="1">
                <a:latin typeface="+mn-lt"/>
              </a:rPr>
              <a:t>is</a:t>
            </a:r>
            <a:r>
              <a:rPr lang="es-MX" sz="800" b="1" i="1" kern="0" dirty="0">
                <a:latin typeface="+mn-lt"/>
              </a:rPr>
              <a:t> </a:t>
            </a:r>
            <a:r>
              <a:rPr lang="es-MX" sz="800" b="1" i="1" kern="0" dirty="0" err="1">
                <a:latin typeface="+mn-lt"/>
              </a:rPr>
              <a:t>applicable</a:t>
            </a:r>
            <a:r>
              <a:rPr lang="es-MX" sz="800" b="1" i="1" kern="0" dirty="0">
                <a:latin typeface="+mn-lt"/>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eaLnBrk="1" hangingPunct="1"/>
            <a:r>
              <a:rPr lang="es-MX" smtClean="0"/>
              <a:t>Case of study</a:t>
            </a:r>
          </a:p>
        </p:txBody>
      </p:sp>
      <p:sp>
        <p:nvSpPr>
          <p:cNvPr id="13315" name="2 Marcador de contenido"/>
          <p:cNvSpPr>
            <a:spLocks noGrp="1"/>
          </p:cNvSpPr>
          <p:nvPr>
            <p:ph idx="1"/>
          </p:nvPr>
        </p:nvSpPr>
        <p:spPr>
          <a:xfrm>
            <a:off x="381000" y="1752600"/>
            <a:ext cx="8305800" cy="4267200"/>
          </a:xfrm>
        </p:spPr>
        <p:txBody>
          <a:bodyPr/>
          <a:lstStyle/>
          <a:p>
            <a:pPr eaLnBrk="1" hangingPunct="1">
              <a:buFontTx/>
              <a:buNone/>
            </a:pPr>
            <a:r>
              <a:rPr lang="en-US" sz="1400" b="1" i="1" dirty="0" smtClean="0"/>
              <a:t>2) Define the reference (</a:t>
            </a:r>
            <a:r>
              <a:rPr lang="en-US" sz="1400" b="1" i="1" dirty="0" err="1" smtClean="0"/>
              <a:t>C</a:t>
            </a:r>
            <a:r>
              <a:rPr lang="en-US" sz="1100" b="1" i="1" dirty="0" err="1" smtClean="0"/>
              <a:t>FR</a:t>
            </a:r>
            <a:r>
              <a:rPr lang="en-US" sz="1400" b="1" i="1" dirty="0" smtClean="0"/>
              <a:t>).</a:t>
            </a:r>
          </a:p>
          <a:p>
            <a:pPr eaLnBrk="1" hangingPunct="1">
              <a:buFontTx/>
              <a:buNone/>
            </a:pPr>
            <a:r>
              <a:rPr lang="en-US" sz="1400" dirty="0" smtClean="0"/>
              <a:t>       The reference object A shown in Figure 1 is of class: Extensive Content Reference (</a:t>
            </a:r>
            <a:r>
              <a:rPr lang="en-US" sz="1400" dirty="0" err="1" smtClean="0"/>
              <a:t>ECR</a:t>
            </a:r>
            <a:r>
              <a:rPr lang="en-US" sz="1400" dirty="0" smtClean="0"/>
              <a:t>). That is, the piece is certainly known and have already developed methods of analysis among other things, so A ≡ </a:t>
            </a:r>
            <a:r>
              <a:rPr lang="en-US" sz="1400" dirty="0" err="1" smtClean="0"/>
              <a:t>ECR</a:t>
            </a:r>
            <a:r>
              <a:rPr lang="en-US" sz="1400" dirty="0" smtClean="0"/>
              <a:t>.</a:t>
            </a:r>
          </a:p>
          <a:p>
            <a:pPr eaLnBrk="1" hangingPunct="1">
              <a:buFontTx/>
              <a:buNone/>
            </a:pPr>
            <a:endParaRPr lang="en-US" sz="1400" b="1" i="1" dirty="0" smtClean="0"/>
          </a:p>
          <a:p>
            <a:pPr eaLnBrk="1" hangingPunct="1">
              <a:buFontTx/>
              <a:buNone/>
            </a:pPr>
            <a:r>
              <a:rPr lang="en-US" sz="1400" b="1" i="1" dirty="0" smtClean="0"/>
              <a:t>3) Define the objectives (C</a:t>
            </a:r>
            <a:r>
              <a:rPr lang="en-US" sz="1100" b="1" i="1" dirty="0" smtClean="0"/>
              <a:t>OE</a:t>
            </a:r>
            <a:r>
              <a:rPr lang="en-US" sz="1400" b="1" i="1" dirty="0" smtClean="0"/>
              <a:t>).</a:t>
            </a:r>
          </a:p>
          <a:p>
            <a:pPr eaLnBrk="1" hangingPunct="1">
              <a:buFontTx/>
              <a:buNone/>
            </a:pPr>
            <a:r>
              <a:rPr lang="en-US" sz="1400" dirty="0" smtClean="0"/>
              <a:t>       Having described the object of study and references about whether if that object is much or little known, the next step is to define the objective, that is, it want to reach once applied the analysis. In the case of this article, the goal is didactic and consists in obtaining the real dimensions of the object, draw in a CAD software, make a stress analysis and manufacture through the </a:t>
            </a:r>
            <a:r>
              <a:rPr lang="en-US" sz="1400" dirty="0" err="1" smtClean="0"/>
              <a:t>EDM</a:t>
            </a:r>
            <a:r>
              <a:rPr lang="en-US" sz="1400" dirty="0" smtClean="0"/>
              <a:t> wire process.</a:t>
            </a:r>
          </a:p>
          <a:p>
            <a:pPr eaLnBrk="1" hangingPunct="1">
              <a:buFontTx/>
              <a:buNone/>
            </a:pPr>
            <a:endParaRPr lang="en-US" sz="1400" b="1" i="1" dirty="0" smtClean="0"/>
          </a:p>
          <a:p>
            <a:pPr eaLnBrk="1" hangingPunct="1">
              <a:buFontTx/>
              <a:buNone/>
            </a:pPr>
            <a:r>
              <a:rPr lang="en-US" sz="1400" b="1" i="1" dirty="0" smtClean="0"/>
              <a:t>4) With </a:t>
            </a:r>
            <a:r>
              <a:rPr lang="en-US" sz="1400" b="1" i="1" dirty="0" err="1" smtClean="0"/>
              <a:t>C</a:t>
            </a:r>
            <a:r>
              <a:rPr lang="en-US" sz="1100" b="1" i="1" dirty="0" err="1" smtClean="0"/>
              <a:t>FR</a:t>
            </a:r>
            <a:r>
              <a:rPr lang="en-US" sz="1400" b="1" i="1" dirty="0" smtClean="0"/>
              <a:t> y C</a:t>
            </a:r>
            <a:r>
              <a:rPr lang="en-US" sz="1100" b="1" i="1" dirty="0" smtClean="0"/>
              <a:t>OE</a:t>
            </a:r>
            <a:r>
              <a:rPr lang="en-US" sz="1400" b="1" i="1" dirty="0" smtClean="0"/>
              <a:t>, is designed the research process.</a:t>
            </a:r>
            <a:endParaRPr lang="es-MX" sz="1400" dirty="0" smtClean="0"/>
          </a:p>
        </p:txBody>
      </p:sp>
      <p:sp>
        <p:nvSpPr>
          <p:cNvPr id="9" name="2 Marcador de contenido"/>
          <p:cNvSpPr txBox="1">
            <a:spLocks/>
          </p:cNvSpPr>
          <p:nvPr/>
        </p:nvSpPr>
        <p:spPr bwMode="auto">
          <a:xfrm>
            <a:off x="5105400" y="4267200"/>
            <a:ext cx="3886200" cy="2209800"/>
          </a:xfrm>
          <a:prstGeom prst="rect">
            <a:avLst/>
          </a:prstGeom>
          <a:noFill/>
          <a:ln w="19050">
            <a:solidFill>
              <a:srgbClr val="C00000"/>
            </a:solidFill>
            <a:miter lim="800000"/>
            <a:headEnd/>
            <a:tailEnd/>
          </a:ln>
          <a:effectLst>
            <a:glow rad="139700">
              <a:schemeClr val="accent4">
                <a:satMod val="175000"/>
                <a:alpha val="40000"/>
              </a:schemeClr>
            </a:glow>
            <a:innerShdw blurRad="63500" dist="50800" dir="13500000">
              <a:prstClr val="black">
                <a:alpha val="50000"/>
              </a:prstClr>
            </a:innerShdw>
          </a:effectLst>
          <a:scene3d>
            <a:camera prst="perspectiveFront"/>
            <a:lightRig rig="threePt" dir="t"/>
          </a:scene3d>
        </p:spPr>
        <p:txBody>
          <a:bodyPr/>
          <a:lstStyle/>
          <a:p>
            <a:pPr marL="342900" indent="-342900" eaLnBrk="1" hangingPunct="1">
              <a:spcBef>
                <a:spcPct val="20000"/>
              </a:spcBef>
              <a:defRPr/>
            </a:pPr>
            <a:r>
              <a:rPr lang="en-US" sz="1400" b="1" i="1" kern="0" dirty="0">
                <a:latin typeface="+mn-lt"/>
              </a:rPr>
              <a:t>Reverse engineering methodology</a:t>
            </a:r>
          </a:p>
          <a:p>
            <a:pPr marL="342900" indent="-342900" eaLnBrk="1" hangingPunct="1">
              <a:spcBef>
                <a:spcPct val="20000"/>
              </a:spcBef>
              <a:defRPr/>
            </a:pPr>
            <a:r>
              <a:rPr lang="en-US" sz="800" b="1" i="1" kern="0" dirty="0">
                <a:latin typeface="+mn-lt"/>
              </a:rPr>
              <a:t>1) Presented the </a:t>
            </a:r>
            <a:r>
              <a:rPr lang="en-US" sz="800" b="1" i="1" kern="0" dirty="0" err="1">
                <a:latin typeface="+mn-lt"/>
              </a:rPr>
              <a:t>referente</a:t>
            </a:r>
            <a:r>
              <a:rPr lang="en-US" sz="800" b="1" i="1" kern="0" dirty="0">
                <a:latin typeface="+mn-lt"/>
              </a:rPr>
              <a:t> object A.</a:t>
            </a:r>
          </a:p>
          <a:p>
            <a:pPr marL="342900" indent="-342900" eaLnBrk="1" hangingPunct="1">
              <a:spcBef>
                <a:spcPct val="20000"/>
              </a:spcBef>
              <a:defRPr/>
            </a:pPr>
            <a:r>
              <a:rPr lang="es-MX" sz="800" b="1" i="1" kern="0" dirty="0">
                <a:solidFill>
                  <a:schemeClr val="bg1">
                    <a:lumMod val="10000"/>
                  </a:schemeClr>
                </a:solidFill>
                <a:latin typeface="+mn-lt"/>
              </a:rPr>
              <a:t>2) Define </a:t>
            </a:r>
            <a:r>
              <a:rPr lang="es-MX" sz="800" b="1" i="1" kern="0" dirty="0" err="1">
                <a:solidFill>
                  <a:schemeClr val="bg1">
                    <a:lumMod val="10000"/>
                  </a:schemeClr>
                </a:solidFill>
                <a:latin typeface="+mn-lt"/>
              </a:rPr>
              <a:t>the</a:t>
            </a:r>
            <a:r>
              <a:rPr lang="es-MX" sz="800" b="1" i="1" kern="0" dirty="0">
                <a:solidFill>
                  <a:schemeClr val="bg1">
                    <a:lumMod val="10000"/>
                  </a:schemeClr>
                </a:solidFill>
                <a:latin typeface="+mn-lt"/>
              </a:rPr>
              <a:t> </a:t>
            </a:r>
            <a:r>
              <a:rPr lang="es-MX" sz="800" b="1" i="1" kern="0" dirty="0" err="1">
                <a:solidFill>
                  <a:schemeClr val="bg1">
                    <a:lumMod val="10000"/>
                  </a:schemeClr>
                </a:solidFill>
                <a:latin typeface="+mn-lt"/>
              </a:rPr>
              <a:t>references</a:t>
            </a:r>
            <a:r>
              <a:rPr lang="es-MX" sz="800" b="1" i="1" kern="0" dirty="0">
                <a:solidFill>
                  <a:schemeClr val="bg1">
                    <a:lumMod val="10000"/>
                  </a:schemeClr>
                </a:solidFill>
                <a:latin typeface="+mn-lt"/>
              </a:rPr>
              <a:t>.</a:t>
            </a:r>
          </a:p>
          <a:p>
            <a:pPr marL="342900" indent="-342900" eaLnBrk="1" hangingPunct="1">
              <a:spcBef>
                <a:spcPct val="20000"/>
              </a:spcBef>
              <a:defRPr/>
            </a:pPr>
            <a:r>
              <a:rPr lang="es-MX" sz="800" b="1" i="1" kern="0" dirty="0">
                <a:solidFill>
                  <a:schemeClr val="bg1">
                    <a:lumMod val="10000"/>
                  </a:schemeClr>
                </a:solidFill>
                <a:latin typeface="+mn-lt"/>
              </a:rPr>
              <a:t>3) Define </a:t>
            </a:r>
            <a:r>
              <a:rPr lang="es-MX" sz="800" b="1" i="1" kern="0" dirty="0" err="1">
                <a:solidFill>
                  <a:schemeClr val="bg1">
                    <a:lumMod val="10000"/>
                  </a:schemeClr>
                </a:solidFill>
                <a:latin typeface="+mn-lt"/>
              </a:rPr>
              <a:t>the</a:t>
            </a:r>
            <a:r>
              <a:rPr lang="es-MX" sz="800" b="1" i="1" kern="0" dirty="0">
                <a:solidFill>
                  <a:schemeClr val="bg1">
                    <a:lumMod val="10000"/>
                  </a:schemeClr>
                </a:solidFill>
                <a:latin typeface="+mn-lt"/>
              </a:rPr>
              <a:t> </a:t>
            </a:r>
            <a:r>
              <a:rPr lang="es-MX" sz="800" b="1" i="1" kern="0" dirty="0" err="1">
                <a:solidFill>
                  <a:schemeClr val="bg1">
                    <a:lumMod val="10000"/>
                  </a:schemeClr>
                </a:solidFill>
                <a:latin typeface="+mn-lt"/>
              </a:rPr>
              <a:t>objectives</a:t>
            </a:r>
            <a:r>
              <a:rPr lang="es-MX" sz="800" b="1" i="1" kern="0" dirty="0">
                <a:solidFill>
                  <a:schemeClr val="bg1">
                    <a:lumMod val="10000"/>
                  </a:schemeClr>
                </a:solidFill>
                <a:latin typeface="+mn-lt"/>
              </a:rPr>
              <a:t>.</a:t>
            </a:r>
          </a:p>
          <a:p>
            <a:pPr marL="342900" indent="-342900" eaLnBrk="1" hangingPunct="1">
              <a:spcBef>
                <a:spcPct val="20000"/>
              </a:spcBef>
              <a:defRPr/>
            </a:pPr>
            <a:r>
              <a:rPr lang="en-US" sz="800" b="1" i="1" kern="0" dirty="0">
                <a:solidFill>
                  <a:schemeClr val="bg1">
                    <a:lumMod val="10000"/>
                  </a:schemeClr>
                </a:solidFill>
                <a:latin typeface="+mn-lt"/>
              </a:rPr>
              <a:t>4) Steps 2 and 3, designs the research’s process</a:t>
            </a:r>
            <a:r>
              <a:rPr lang="en-US" sz="800" b="1" i="1" kern="0" dirty="0">
                <a:latin typeface="+mn-lt"/>
              </a:rPr>
              <a:t>.</a:t>
            </a:r>
          </a:p>
          <a:p>
            <a:pPr marL="342900" indent="-342900" eaLnBrk="1" hangingPunct="1">
              <a:spcBef>
                <a:spcPct val="20000"/>
              </a:spcBef>
              <a:defRPr/>
            </a:pPr>
            <a:r>
              <a:rPr lang="en-US" sz="800" b="1" i="1" kern="0" dirty="0">
                <a:latin typeface="+mn-lt"/>
              </a:rPr>
              <a:t>5) Product design of step 4) is a plan or operational research program.</a:t>
            </a:r>
          </a:p>
          <a:p>
            <a:pPr marL="342900" indent="-342900" eaLnBrk="1" hangingPunct="1">
              <a:spcBef>
                <a:spcPct val="20000"/>
              </a:spcBef>
              <a:defRPr/>
            </a:pPr>
            <a:r>
              <a:rPr lang="en-US" sz="800" b="1" i="1" kern="0" dirty="0">
                <a:latin typeface="+mn-lt"/>
              </a:rPr>
              <a:t>6) P is applied to object A.</a:t>
            </a:r>
          </a:p>
          <a:p>
            <a:pPr marL="342900" indent="-342900" eaLnBrk="1" hangingPunct="1">
              <a:spcBef>
                <a:spcPct val="20000"/>
              </a:spcBef>
              <a:defRPr/>
            </a:pPr>
            <a:r>
              <a:rPr lang="en-US" sz="800" b="1" i="1" kern="0" dirty="0">
                <a:latin typeface="+mn-lt"/>
              </a:rPr>
              <a:t>7) The result of step 6) is information of A.</a:t>
            </a:r>
          </a:p>
          <a:p>
            <a:pPr marL="342900" indent="-342900" eaLnBrk="1" hangingPunct="1">
              <a:spcBef>
                <a:spcPct val="20000"/>
              </a:spcBef>
              <a:defRPr/>
            </a:pPr>
            <a:r>
              <a:rPr lang="en-US" sz="800" b="1" i="1" kern="0" dirty="0">
                <a:latin typeface="+mn-lt"/>
              </a:rPr>
              <a:t>8) It is considered step 3) and with results of step 7) B is generated.</a:t>
            </a:r>
          </a:p>
          <a:p>
            <a:pPr marL="342900" indent="-342900" eaLnBrk="1" hangingPunct="1">
              <a:spcBef>
                <a:spcPct val="20000"/>
              </a:spcBef>
              <a:defRPr/>
            </a:pPr>
            <a:r>
              <a:rPr lang="en-US" sz="800" b="1" i="1" kern="0" dirty="0">
                <a:latin typeface="+mn-lt"/>
              </a:rPr>
              <a:t>9) B is a model.</a:t>
            </a:r>
          </a:p>
          <a:p>
            <a:pPr marL="342900" indent="-342900" eaLnBrk="1" hangingPunct="1">
              <a:spcBef>
                <a:spcPct val="20000"/>
              </a:spcBef>
              <a:defRPr/>
            </a:pPr>
            <a:r>
              <a:rPr lang="en-US" sz="800" b="1" i="1" kern="0" dirty="0">
                <a:latin typeface="+mn-lt"/>
              </a:rPr>
              <a:t>10) Is verified, according step 3), if B is equivalent to A.</a:t>
            </a:r>
          </a:p>
          <a:p>
            <a:pPr marL="342900" indent="-342900" eaLnBrk="1" hangingPunct="1">
              <a:spcBef>
                <a:spcPct val="20000"/>
              </a:spcBef>
              <a:defRPr/>
            </a:pPr>
            <a:r>
              <a:rPr lang="es-MX" sz="800" b="1" i="1" kern="0" dirty="0">
                <a:latin typeface="+mn-lt"/>
              </a:rPr>
              <a:t>11) </a:t>
            </a:r>
            <a:r>
              <a:rPr lang="es-MX" sz="800" b="1" i="1" kern="0" dirty="0" err="1">
                <a:latin typeface="+mn-lt"/>
              </a:rPr>
              <a:t>Conclusions</a:t>
            </a:r>
            <a:r>
              <a:rPr lang="es-MX" sz="800" b="1" i="1" kern="0" dirty="0">
                <a:latin typeface="+mn-lt"/>
              </a:rPr>
              <a:t> are </a:t>
            </a:r>
            <a:r>
              <a:rPr lang="es-MX" sz="800" b="1" i="1" kern="0" dirty="0" err="1">
                <a:latin typeface="+mn-lt"/>
              </a:rPr>
              <a:t>given</a:t>
            </a:r>
            <a:r>
              <a:rPr lang="es-MX" sz="800" b="1" i="1" kern="0" dirty="0">
                <a:latin typeface="+mn-lt"/>
              </a:rPr>
              <a:t>.</a:t>
            </a:r>
          </a:p>
          <a:p>
            <a:pPr marL="342900" indent="-342900" eaLnBrk="1" hangingPunct="1">
              <a:spcBef>
                <a:spcPct val="20000"/>
              </a:spcBef>
              <a:defRPr/>
            </a:pPr>
            <a:r>
              <a:rPr lang="es-MX" sz="800" b="1" i="1" kern="0" dirty="0">
                <a:latin typeface="+mn-lt"/>
              </a:rPr>
              <a:t>12) B </a:t>
            </a:r>
            <a:r>
              <a:rPr lang="es-MX" sz="800" b="1" i="1" kern="0" dirty="0" err="1">
                <a:latin typeface="+mn-lt"/>
              </a:rPr>
              <a:t>is</a:t>
            </a:r>
            <a:r>
              <a:rPr lang="es-MX" sz="800" b="1" i="1" kern="0" dirty="0">
                <a:latin typeface="+mn-lt"/>
              </a:rPr>
              <a:t> </a:t>
            </a:r>
            <a:r>
              <a:rPr lang="es-MX" sz="800" b="1" i="1" kern="0" dirty="0" err="1">
                <a:latin typeface="+mn-lt"/>
              </a:rPr>
              <a:t>revalued</a:t>
            </a:r>
            <a:r>
              <a:rPr lang="es-MX" sz="800" b="1" i="1" kern="0" dirty="0">
                <a:latin typeface="+mn-lt"/>
              </a:rPr>
              <a:t>.</a:t>
            </a:r>
          </a:p>
          <a:p>
            <a:pPr marL="342900" indent="-342900" eaLnBrk="1" hangingPunct="1">
              <a:spcBef>
                <a:spcPct val="20000"/>
              </a:spcBef>
              <a:defRPr/>
            </a:pPr>
            <a:r>
              <a:rPr lang="es-MX" sz="800" b="1" i="1" kern="0" dirty="0">
                <a:latin typeface="+mn-lt"/>
              </a:rPr>
              <a:t>13) B </a:t>
            </a:r>
            <a:r>
              <a:rPr lang="es-MX" sz="800" b="1" i="1" kern="0" dirty="0" err="1">
                <a:latin typeface="+mn-lt"/>
              </a:rPr>
              <a:t>is</a:t>
            </a:r>
            <a:r>
              <a:rPr lang="es-MX" sz="800" b="1" i="1" kern="0" dirty="0">
                <a:latin typeface="+mn-lt"/>
              </a:rPr>
              <a:t> </a:t>
            </a:r>
            <a:r>
              <a:rPr lang="es-MX" sz="800" b="1" i="1" kern="0" dirty="0" err="1">
                <a:latin typeface="+mn-lt"/>
              </a:rPr>
              <a:t>applicable</a:t>
            </a:r>
            <a:r>
              <a:rPr lang="es-MX" sz="800" b="1" i="1" kern="0" dirty="0">
                <a:latin typeface="+mn-lt"/>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hangingPunct="1"/>
            <a:r>
              <a:rPr lang="es-MX" smtClean="0"/>
              <a:t>Case of study</a:t>
            </a:r>
          </a:p>
        </p:txBody>
      </p:sp>
      <p:sp>
        <p:nvSpPr>
          <p:cNvPr id="14339" name="2 Marcador de contenido"/>
          <p:cNvSpPr>
            <a:spLocks noGrp="1"/>
          </p:cNvSpPr>
          <p:nvPr>
            <p:ph idx="1"/>
          </p:nvPr>
        </p:nvSpPr>
        <p:spPr/>
        <p:txBody>
          <a:bodyPr/>
          <a:lstStyle/>
          <a:p>
            <a:pPr eaLnBrk="1" hangingPunct="1">
              <a:buFontTx/>
              <a:buNone/>
            </a:pPr>
            <a:r>
              <a:rPr lang="en-US" sz="1400" b="1" i="1" dirty="0" smtClean="0"/>
              <a:t>5) Product Design of Step 4) is a plan or program of operational research (P).</a:t>
            </a:r>
          </a:p>
          <a:p>
            <a:pPr eaLnBrk="1" hangingPunct="1">
              <a:buFontTx/>
              <a:buNone/>
            </a:pPr>
            <a:r>
              <a:rPr lang="en-US" sz="1400" dirty="0" smtClean="0"/>
              <a:t>The research programs were applied to the object of study are below:</a:t>
            </a:r>
          </a:p>
          <a:p>
            <a:pPr eaLnBrk="1" hangingPunct="1">
              <a:buFontTx/>
              <a:buNone/>
            </a:pPr>
            <a:r>
              <a:rPr lang="en-US" sz="1400" dirty="0" smtClean="0"/>
              <a:t>1). Manual Measurement (Program P1)</a:t>
            </a:r>
          </a:p>
          <a:p>
            <a:pPr eaLnBrk="1" hangingPunct="1">
              <a:buFontTx/>
              <a:buNone/>
            </a:pPr>
            <a:r>
              <a:rPr lang="en-US" sz="1400" dirty="0" smtClean="0"/>
              <a:t>	a) Digitization process of the case study</a:t>
            </a:r>
          </a:p>
          <a:p>
            <a:pPr eaLnBrk="1" hangingPunct="1">
              <a:buFontTx/>
              <a:buNone/>
            </a:pPr>
            <a:r>
              <a:rPr lang="en-US" sz="1400" dirty="0" smtClean="0"/>
              <a:t>	b) The reference model of geometric primitives</a:t>
            </a:r>
          </a:p>
          <a:p>
            <a:pPr eaLnBrk="1" hangingPunct="1">
              <a:buFontTx/>
              <a:buNone/>
            </a:pPr>
            <a:r>
              <a:rPr lang="en-US" sz="1400" dirty="0" smtClean="0"/>
              <a:t>	c) Model of primitive digitized</a:t>
            </a:r>
          </a:p>
          <a:p>
            <a:pPr eaLnBrk="1" hangingPunct="1">
              <a:buFontTx/>
              <a:buNone/>
            </a:pPr>
            <a:r>
              <a:rPr lang="es-MX" sz="1400" dirty="0" smtClean="0"/>
              <a:t>2). CAD </a:t>
            </a:r>
            <a:r>
              <a:rPr lang="es-MX" sz="1400" dirty="0" err="1" smtClean="0"/>
              <a:t>Model</a:t>
            </a:r>
            <a:r>
              <a:rPr lang="es-MX" sz="1400" dirty="0" smtClean="0"/>
              <a:t> (</a:t>
            </a:r>
            <a:r>
              <a:rPr lang="es-MX" sz="1400" dirty="0" err="1" smtClean="0"/>
              <a:t>Program</a:t>
            </a:r>
            <a:r>
              <a:rPr lang="es-MX" sz="1400" dirty="0" smtClean="0"/>
              <a:t> P2)</a:t>
            </a:r>
          </a:p>
          <a:p>
            <a:pPr eaLnBrk="1" hangingPunct="1">
              <a:buFontTx/>
              <a:buNone/>
            </a:pPr>
            <a:r>
              <a:rPr lang="en-US" sz="1400" dirty="0" smtClean="0"/>
              <a:t>	a) Manufacturing drawings of the case study</a:t>
            </a:r>
          </a:p>
          <a:p>
            <a:pPr eaLnBrk="1" hangingPunct="1">
              <a:buFontTx/>
              <a:buNone/>
            </a:pPr>
            <a:r>
              <a:rPr lang="es-MX" sz="1400" dirty="0" smtClean="0"/>
              <a:t>	b) </a:t>
            </a:r>
            <a:r>
              <a:rPr lang="es-MX" sz="1400" dirty="0" err="1" smtClean="0"/>
              <a:t>Solid</a:t>
            </a:r>
            <a:r>
              <a:rPr lang="es-MX" sz="1400" dirty="0" smtClean="0"/>
              <a:t> </a:t>
            </a:r>
            <a:r>
              <a:rPr lang="es-MX" sz="1400" dirty="0" err="1" smtClean="0"/>
              <a:t>model</a:t>
            </a:r>
            <a:endParaRPr lang="es-MX" sz="1400" dirty="0" smtClean="0"/>
          </a:p>
          <a:p>
            <a:pPr eaLnBrk="1" hangingPunct="1">
              <a:buFontTx/>
              <a:buNone/>
            </a:pPr>
            <a:r>
              <a:rPr lang="es-MX" sz="1400" dirty="0" smtClean="0"/>
              <a:t>	c) Transfer </a:t>
            </a:r>
            <a:r>
              <a:rPr lang="es-MX" sz="1400" dirty="0" err="1" smtClean="0"/>
              <a:t>model</a:t>
            </a:r>
            <a:endParaRPr lang="es-MX" sz="1400" dirty="0" smtClean="0"/>
          </a:p>
          <a:p>
            <a:pPr eaLnBrk="1" hangingPunct="1">
              <a:buFontTx/>
              <a:buNone/>
            </a:pPr>
            <a:r>
              <a:rPr lang="es-MX" sz="1400" dirty="0" smtClean="0"/>
              <a:t>3) CAE </a:t>
            </a:r>
            <a:r>
              <a:rPr lang="es-MX" sz="1400" dirty="0" err="1" smtClean="0"/>
              <a:t>Model</a:t>
            </a:r>
            <a:r>
              <a:rPr lang="es-MX" sz="1400" dirty="0" smtClean="0"/>
              <a:t> (</a:t>
            </a:r>
            <a:r>
              <a:rPr lang="es-MX" sz="1400" dirty="0" err="1" smtClean="0"/>
              <a:t>Program</a:t>
            </a:r>
            <a:r>
              <a:rPr lang="es-MX" sz="1400" dirty="0" smtClean="0"/>
              <a:t> P3)</a:t>
            </a:r>
          </a:p>
          <a:p>
            <a:pPr eaLnBrk="1" hangingPunct="1">
              <a:buFontTx/>
              <a:buNone/>
            </a:pPr>
            <a:r>
              <a:rPr lang="es-MX" sz="1400" dirty="0" smtClean="0"/>
              <a:t>	a) </a:t>
            </a:r>
            <a:r>
              <a:rPr lang="es-MX" sz="1400" dirty="0" err="1" smtClean="0"/>
              <a:t>Primitives</a:t>
            </a:r>
            <a:r>
              <a:rPr lang="es-MX" sz="1400" dirty="0" smtClean="0"/>
              <a:t> </a:t>
            </a:r>
            <a:r>
              <a:rPr lang="es-MX" sz="1400" dirty="0" err="1" smtClean="0"/>
              <a:t>model</a:t>
            </a:r>
            <a:endParaRPr lang="es-MX" sz="1400" dirty="0" smtClean="0"/>
          </a:p>
          <a:p>
            <a:pPr eaLnBrk="1" hangingPunct="1">
              <a:buFontTx/>
              <a:buNone/>
            </a:pPr>
            <a:r>
              <a:rPr lang="es-MX" sz="1400" dirty="0" smtClean="0"/>
              <a:t>	b) </a:t>
            </a:r>
            <a:r>
              <a:rPr lang="es-MX" sz="1400" dirty="0" err="1" smtClean="0"/>
              <a:t>Mesh</a:t>
            </a:r>
            <a:r>
              <a:rPr lang="es-MX" sz="1400" dirty="0" smtClean="0"/>
              <a:t> </a:t>
            </a:r>
            <a:r>
              <a:rPr lang="es-MX" sz="1400" dirty="0" err="1" smtClean="0"/>
              <a:t>model</a:t>
            </a:r>
            <a:endParaRPr lang="es-MX" sz="1400" dirty="0" smtClean="0"/>
          </a:p>
          <a:p>
            <a:pPr eaLnBrk="1" hangingPunct="1">
              <a:buFontTx/>
              <a:buNone/>
            </a:pPr>
            <a:r>
              <a:rPr lang="es-MX" sz="1400" dirty="0" smtClean="0"/>
              <a:t>	c) </a:t>
            </a:r>
            <a:r>
              <a:rPr lang="es-MX" sz="1400" dirty="0" err="1" smtClean="0"/>
              <a:t>Results</a:t>
            </a:r>
            <a:r>
              <a:rPr lang="es-MX" sz="1400" dirty="0" smtClean="0"/>
              <a:t> </a:t>
            </a:r>
            <a:r>
              <a:rPr lang="es-MX" sz="1400" dirty="0" err="1" smtClean="0"/>
              <a:t>model</a:t>
            </a:r>
            <a:r>
              <a:rPr lang="es-MX" sz="1400" dirty="0" smtClean="0"/>
              <a:t> (stress, </a:t>
            </a:r>
            <a:r>
              <a:rPr lang="es-MX" sz="1400" dirty="0" err="1" smtClean="0"/>
              <a:t>displacement</a:t>
            </a:r>
            <a:r>
              <a:rPr lang="es-MX" sz="1400" dirty="0" smtClean="0"/>
              <a:t>, etc.)</a:t>
            </a:r>
          </a:p>
          <a:p>
            <a:pPr eaLnBrk="1" hangingPunct="1">
              <a:buFontTx/>
              <a:buNone/>
            </a:pPr>
            <a:r>
              <a:rPr lang="es-MX" sz="1400" dirty="0" smtClean="0"/>
              <a:t>4) CAM </a:t>
            </a:r>
            <a:r>
              <a:rPr lang="es-MX" sz="1400" dirty="0" err="1" smtClean="0"/>
              <a:t>Model</a:t>
            </a:r>
            <a:r>
              <a:rPr lang="es-MX" sz="1400" dirty="0" smtClean="0"/>
              <a:t> (Programa P)</a:t>
            </a:r>
          </a:p>
          <a:p>
            <a:pPr eaLnBrk="1" hangingPunct="1">
              <a:buFontTx/>
              <a:buNone/>
            </a:pPr>
            <a:r>
              <a:rPr lang="es-MX" sz="1400" dirty="0" smtClean="0"/>
              <a:t>	d) </a:t>
            </a:r>
            <a:r>
              <a:rPr lang="es-MX" sz="1400" dirty="0" err="1" smtClean="0"/>
              <a:t>Primitives</a:t>
            </a:r>
            <a:r>
              <a:rPr lang="es-MX" sz="1400" dirty="0" smtClean="0"/>
              <a:t> </a:t>
            </a:r>
            <a:r>
              <a:rPr lang="es-MX" sz="1400" dirty="0" err="1" smtClean="0"/>
              <a:t>model</a:t>
            </a:r>
            <a:endParaRPr lang="es-MX" sz="1400" dirty="0" smtClean="0"/>
          </a:p>
          <a:p>
            <a:pPr eaLnBrk="1" hangingPunct="1">
              <a:buFontTx/>
              <a:buNone/>
            </a:pPr>
            <a:r>
              <a:rPr lang="es-MX" sz="1400" dirty="0" smtClean="0"/>
              <a:t>	e) </a:t>
            </a:r>
            <a:r>
              <a:rPr lang="es-MX" sz="1400" dirty="0" err="1" smtClean="0"/>
              <a:t>Paths</a:t>
            </a:r>
            <a:r>
              <a:rPr lang="es-MX" sz="1400" dirty="0" smtClean="0"/>
              <a:t> </a:t>
            </a:r>
            <a:r>
              <a:rPr lang="es-MX" sz="1400" dirty="0" err="1" smtClean="0"/>
              <a:t>model</a:t>
            </a:r>
            <a:endParaRPr lang="es-MX" sz="1400" dirty="0" smtClean="0"/>
          </a:p>
          <a:p>
            <a:pPr eaLnBrk="1" hangingPunct="1">
              <a:buFontTx/>
              <a:buNone/>
            </a:pPr>
            <a:r>
              <a:rPr lang="es-MX" sz="1400" dirty="0" smtClean="0"/>
              <a:t>	f) Tools </a:t>
            </a:r>
            <a:r>
              <a:rPr lang="es-MX" sz="1400" dirty="0" err="1" smtClean="0"/>
              <a:t>model</a:t>
            </a:r>
            <a:endParaRPr lang="es-MX" sz="1400" dirty="0" smtClean="0"/>
          </a:p>
        </p:txBody>
      </p:sp>
      <p:sp>
        <p:nvSpPr>
          <p:cNvPr id="9" name="2 Marcador de contenido"/>
          <p:cNvSpPr txBox="1">
            <a:spLocks/>
          </p:cNvSpPr>
          <p:nvPr/>
        </p:nvSpPr>
        <p:spPr bwMode="auto">
          <a:xfrm>
            <a:off x="4876800" y="3276600"/>
            <a:ext cx="3886200" cy="2209800"/>
          </a:xfrm>
          <a:prstGeom prst="rect">
            <a:avLst/>
          </a:prstGeom>
          <a:noFill/>
          <a:ln w="19050">
            <a:solidFill>
              <a:srgbClr val="C00000"/>
            </a:solidFill>
            <a:miter lim="800000"/>
            <a:headEnd/>
            <a:tailEnd/>
          </a:ln>
          <a:effectLst>
            <a:glow rad="139700">
              <a:schemeClr val="accent4">
                <a:satMod val="175000"/>
                <a:alpha val="40000"/>
              </a:schemeClr>
            </a:glow>
            <a:innerShdw blurRad="63500" dist="50800" dir="13500000">
              <a:prstClr val="black">
                <a:alpha val="50000"/>
              </a:prstClr>
            </a:innerShdw>
          </a:effectLst>
          <a:scene3d>
            <a:camera prst="perspectiveFront"/>
            <a:lightRig rig="threePt" dir="t"/>
          </a:scene3d>
        </p:spPr>
        <p:txBody>
          <a:bodyPr/>
          <a:lstStyle/>
          <a:p>
            <a:pPr marL="342900" indent="-342900" eaLnBrk="1" hangingPunct="1">
              <a:spcBef>
                <a:spcPct val="20000"/>
              </a:spcBef>
              <a:defRPr/>
            </a:pPr>
            <a:r>
              <a:rPr lang="en-US" sz="1400" b="1" i="1" kern="0" dirty="0">
                <a:latin typeface="+mn-lt"/>
              </a:rPr>
              <a:t>Reverse engineering methodology</a:t>
            </a:r>
          </a:p>
          <a:p>
            <a:pPr marL="342900" indent="-342900" eaLnBrk="1" hangingPunct="1">
              <a:spcBef>
                <a:spcPct val="20000"/>
              </a:spcBef>
              <a:defRPr/>
            </a:pPr>
            <a:r>
              <a:rPr lang="en-US" sz="800" b="1" i="1" kern="0" dirty="0">
                <a:latin typeface="+mn-lt"/>
              </a:rPr>
              <a:t>1) Presented the </a:t>
            </a:r>
            <a:r>
              <a:rPr lang="en-US" sz="800" b="1" i="1" kern="0" dirty="0" err="1">
                <a:latin typeface="+mn-lt"/>
              </a:rPr>
              <a:t>referente</a:t>
            </a:r>
            <a:r>
              <a:rPr lang="en-US" sz="800" b="1" i="1" kern="0" dirty="0">
                <a:latin typeface="+mn-lt"/>
              </a:rPr>
              <a:t> object A.</a:t>
            </a:r>
          </a:p>
          <a:p>
            <a:pPr marL="342900" indent="-342900" eaLnBrk="1" hangingPunct="1">
              <a:spcBef>
                <a:spcPct val="20000"/>
              </a:spcBef>
              <a:defRPr/>
            </a:pPr>
            <a:r>
              <a:rPr lang="es-MX" sz="800" b="1" i="1" kern="0" dirty="0">
                <a:latin typeface="+mn-lt"/>
              </a:rPr>
              <a:t>2) Define </a:t>
            </a:r>
            <a:r>
              <a:rPr lang="es-MX" sz="800" b="1" i="1" kern="0" dirty="0" err="1">
                <a:latin typeface="+mn-lt"/>
              </a:rPr>
              <a:t>the</a:t>
            </a:r>
            <a:r>
              <a:rPr lang="es-MX" sz="800" b="1" i="1" kern="0" dirty="0">
                <a:latin typeface="+mn-lt"/>
              </a:rPr>
              <a:t> </a:t>
            </a:r>
            <a:r>
              <a:rPr lang="es-MX" sz="800" b="1" i="1" kern="0" dirty="0" err="1">
                <a:latin typeface="+mn-lt"/>
              </a:rPr>
              <a:t>references</a:t>
            </a:r>
            <a:r>
              <a:rPr lang="es-MX" sz="800" b="1" i="1" kern="0" dirty="0">
                <a:latin typeface="+mn-lt"/>
              </a:rPr>
              <a:t>.</a:t>
            </a:r>
          </a:p>
          <a:p>
            <a:pPr marL="342900" indent="-342900" eaLnBrk="1" hangingPunct="1">
              <a:spcBef>
                <a:spcPct val="20000"/>
              </a:spcBef>
              <a:defRPr/>
            </a:pPr>
            <a:r>
              <a:rPr lang="es-MX" sz="800" b="1" i="1" kern="0" dirty="0">
                <a:latin typeface="+mn-lt"/>
              </a:rPr>
              <a:t>3) Define </a:t>
            </a:r>
            <a:r>
              <a:rPr lang="es-MX" sz="800" b="1" i="1" kern="0" dirty="0" err="1">
                <a:latin typeface="+mn-lt"/>
              </a:rPr>
              <a:t>the</a:t>
            </a:r>
            <a:r>
              <a:rPr lang="es-MX" sz="800" b="1" i="1" kern="0" dirty="0">
                <a:latin typeface="+mn-lt"/>
              </a:rPr>
              <a:t> </a:t>
            </a:r>
            <a:r>
              <a:rPr lang="es-MX" sz="800" b="1" i="1" kern="0" dirty="0" err="1">
                <a:latin typeface="+mn-lt"/>
              </a:rPr>
              <a:t>objectives</a:t>
            </a:r>
            <a:r>
              <a:rPr lang="es-MX" sz="800" b="1" i="1" kern="0" dirty="0">
                <a:latin typeface="+mn-lt"/>
              </a:rPr>
              <a:t>.</a:t>
            </a:r>
          </a:p>
          <a:p>
            <a:pPr marL="342900" indent="-342900" eaLnBrk="1" hangingPunct="1">
              <a:spcBef>
                <a:spcPct val="20000"/>
              </a:spcBef>
              <a:defRPr/>
            </a:pPr>
            <a:r>
              <a:rPr lang="en-US" sz="800" b="1" i="1" kern="0" dirty="0">
                <a:latin typeface="+mn-lt"/>
              </a:rPr>
              <a:t>4) Steps 2 and 3, designs the research’s process.</a:t>
            </a:r>
          </a:p>
          <a:p>
            <a:pPr marL="342900" indent="-342900" eaLnBrk="1" hangingPunct="1">
              <a:spcBef>
                <a:spcPct val="20000"/>
              </a:spcBef>
              <a:defRPr/>
            </a:pPr>
            <a:r>
              <a:rPr lang="en-US" sz="800" b="1" i="1" kern="0" dirty="0">
                <a:solidFill>
                  <a:schemeClr val="bg1">
                    <a:lumMod val="10000"/>
                  </a:schemeClr>
                </a:solidFill>
                <a:latin typeface="+mn-lt"/>
              </a:rPr>
              <a:t>5) Product design of step 4) is a plan or operational research program</a:t>
            </a:r>
            <a:r>
              <a:rPr lang="en-US" sz="800" b="1" i="1" kern="0" dirty="0">
                <a:latin typeface="+mn-lt"/>
              </a:rPr>
              <a:t>.</a:t>
            </a:r>
          </a:p>
          <a:p>
            <a:pPr marL="342900" indent="-342900" eaLnBrk="1" hangingPunct="1">
              <a:spcBef>
                <a:spcPct val="20000"/>
              </a:spcBef>
              <a:defRPr/>
            </a:pPr>
            <a:r>
              <a:rPr lang="en-US" sz="800" b="1" i="1" kern="0" dirty="0">
                <a:latin typeface="+mn-lt"/>
              </a:rPr>
              <a:t>6) P is applied to object A.</a:t>
            </a:r>
          </a:p>
          <a:p>
            <a:pPr marL="342900" indent="-342900" eaLnBrk="1" hangingPunct="1">
              <a:spcBef>
                <a:spcPct val="20000"/>
              </a:spcBef>
              <a:defRPr/>
            </a:pPr>
            <a:r>
              <a:rPr lang="en-US" sz="800" b="1" i="1" kern="0" dirty="0">
                <a:latin typeface="+mn-lt"/>
              </a:rPr>
              <a:t>7) The result of step 6) is information of A.</a:t>
            </a:r>
          </a:p>
          <a:p>
            <a:pPr marL="342900" indent="-342900" eaLnBrk="1" hangingPunct="1">
              <a:spcBef>
                <a:spcPct val="20000"/>
              </a:spcBef>
              <a:defRPr/>
            </a:pPr>
            <a:r>
              <a:rPr lang="en-US" sz="800" b="1" i="1" kern="0" dirty="0">
                <a:latin typeface="+mn-lt"/>
              </a:rPr>
              <a:t>8) It is considered step 3) and with results of step 7) B is generated.</a:t>
            </a:r>
          </a:p>
          <a:p>
            <a:pPr marL="342900" indent="-342900" eaLnBrk="1" hangingPunct="1">
              <a:spcBef>
                <a:spcPct val="20000"/>
              </a:spcBef>
              <a:defRPr/>
            </a:pPr>
            <a:r>
              <a:rPr lang="en-US" sz="800" b="1" i="1" kern="0" dirty="0">
                <a:latin typeface="+mn-lt"/>
              </a:rPr>
              <a:t>9) B is a model.</a:t>
            </a:r>
          </a:p>
          <a:p>
            <a:pPr marL="342900" indent="-342900" eaLnBrk="1" hangingPunct="1">
              <a:spcBef>
                <a:spcPct val="20000"/>
              </a:spcBef>
              <a:defRPr/>
            </a:pPr>
            <a:r>
              <a:rPr lang="en-US" sz="800" b="1" i="1" kern="0" dirty="0">
                <a:latin typeface="+mn-lt"/>
              </a:rPr>
              <a:t>10) Is verified, according step 3), if B is equivalent to A.</a:t>
            </a:r>
          </a:p>
          <a:p>
            <a:pPr marL="342900" indent="-342900" eaLnBrk="1" hangingPunct="1">
              <a:spcBef>
                <a:spcPct val="20000"/>
              </a:spcBef>
              <a:defRPr/>
            </a:pPr>
            <a:r>
              <a:rPr lang="es-MX" sz="800" b="1" i="1" kern="0" dirty="0">
                <a:latin typeface="+mn-lt"/>
              </a:rPr>
              <a:t>11) </a:t>
            </a:r>
            <a:r>
              <a:rPr lang="es-MX" sz="800" b="1" i="1" kern="0" dirty="0" err="1">
                <a:latin typeface="+mn-lt"/>
              </a:rPr>
              <a:t>Conclusions</a:t>
            </a:r>
            <a:r>
              <a:rPr lang="es-MX" sz="800" b="1" i="1" kern="0" dirty="0">
                <a:latin typeface="+mn-lt"/>
              </a:rPr>
              <a:t> are </a:t>
            </a:r>
            <a:r>
              <a:rPr lang="es-MX" sz="800" b="1" i="1" kern="0" dirty="0" err="1">
                <a:latin typeface="+mn-lt"/>
              </a:rPr>
              <a:t>given</a:t>
            </a:r>
            <a:r>
              <a:rPr lang="es-MX" sz="800" b="1" i="1" kern="0" dirty="0">
                <a:latin typeface="+mn-lt"/>
              </a:rPr>
              <a:t>.</a:t>
            </a:r>
          </a:p>
          <a:p>
            <a:pPr marL="342900" indent="-342900" eaLnBrk="1" hangingPunct="1">
              <a:spcBef>
                <a:spcPct val="20000"/>
              </a:spcBef>
              <a:defRPr/>
            </a:pPr>
            <a:r>
              <a:rPr lang="es-MX" sz="800" b="1" i="1" kern="0" dirty="0">
                <a:latin typeface="+mn-lt"/>
              </a:rPr>
              <a:t>12) B </a:t>
            </a:r>
            <a:r>
              <a:rPr lang="es-MX" sz="800" b="1" i="1" kern="0" dirty="0" err="1">
                <a:latin typeface="+mn-lt"/>
              </a:rPr>
              <a:t>is</a:t>
            </a:r>
            <a:r>
              <a:rPr lang="es-MX" sz="800" b="1" i="1" kern="0" dirty="0">
                <a:latin typeface="+mn-lt"/>
              </a:rPr>
              <a:t> </a:t>
            </a:r>
            <a:r>
              <a:rPr lang="es-MX" sz="800" b="1" i="1" kern="0" dirty="0" err="1">
                <a:latin typeface="+mn-lt"/>
              </a:rPr>
              <a:t>revalued</a:t>
            </a:r>
            <a:r>
              <a:rPr lang="es-MX" sz="800" b="1" i="1" kern="0" dirty="0">
                <a:latin typeface="+mn-lt"/>
              </a:rPr>
              <a:t>.</a:t>
            </a:r>
          </a:p>
          <a:p>
            <a:pPr marL="342900" indent="-342900" eaLnBrk="1" hangingPunct="1">
              <a:spcBef>
                <a:spcPct val="20000"/>
              </a:spcBef>
              <a:defRPr/>
            </a:pPr>
            <a:r>
              <a:rPr lang="es-MX" sz="800" b="1" i="1" kern="0" dirty="0">
                <a:latin typeface="+mn-lt"/>
              </a:rPr>
              <a:t>13) B </a:t>
            </a:r>
            <a:r>
              <a:rPr lang="es-MX" sz="800" b="1" i="1" kern="0" dirty="0" err="1">
                <a:latin typeface="+mn-lt"/>
              </a:rPr>
              <a:t>is</a:t>
            </a:r>
            <a:r>
              <a:rPr lang="es-MX" sz="800" b="1" i="1" kern="0" dirty="0">
                <a:latin typeface="+mn-lt"/>
              </a:rPr>
              <a:t> </a:t>
            </a:r>
            <a:r>
              <a:rPr lang="es-MX" sz="800" b="1" i="1" kern="0" dirty="0" err="1">
                <a:latin typeface="+mn-lt"/>
              </a:rPr>
              <a:t>applicable</a:t>
            </a:r>
            <a:r>
              <a:rPr lang="es-MX" sz="800" b="1" i="1" kern="0" dirty="0">
                <a:latin typeface="+mn-lt"/>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eaLnBrk="1" hangingPunct="1"/>
            <a:r>
              <a:rPr lang="es-MX" smtClean="0"/>
              <a:t>Case of study</a:t>
            </a:r>
          </a:p>
        </p:txBody>
      </p:sp>
      <p:sp>
        <p:nvSpPr>
          <p:cNvPr id="15363" name="2 Marcador de contenido"/>
          <p:cNvSpPr>
            <a:spLocks noGrp="1"/>
          </p:cNvSpPr>
          <p:nvPr>
            <p:ph idx="1"/>
          </p:nvPr>
        </p:nvSpPr>
        <p:spPr/>
        <p:txBody>
          <a:bodyPr/>
          <a:lstStyle/>
          <a:p>
            <a:pPr eaLnBrk="1" hangingPunct="1">
              <a:buFontTx/>
              <a:buNone/>
            </a:pPr>
            <a:r>
              <a:rPr lang="en-US" sz="1400" dirty="0" smtClean="0"/>
              <a:t>Note that for reasons of space only will show a synthesis of the above programs.</a:t>
            </a:r>
          </a:p>
          <a:p>
            <a:pPr eaLnBrk="1" hangingPunct="1">
              <a:buFontTx/>
              <a:buNone/>
            </a:pPr>
            <a:endParaRPr lang="en-US" sz="1400" b="1" i="1" dirty="0" smtClean="0"/>
          </a:p>
          <a:p>
            <a:pPr eaLnBrk="1" hangingPunct="1">
              <a:buFontTx/>
              <a:buNone/>
            </a:pPr>
            <a:r>
              <a:rPr lang="en-US" sz="1400" b="1" i="1" dirty="0" smtClean="0"/>
              <a:t>6) P is applied to object A.</a:t>
            </a:r>
          </a:p>
          <a:p>
            <a:pPr eaLnBrk="1" hangingPunct="1">
              <a:buFontTx/>
              <a:buNone/>
            </a:pPr>
            <a:r>
              <a:rPr lang="es-MX" sz="1400" dirty="0" err="1" smtClean="0"/>
              <a:t>Synthesis</a:t>
            </a:r>
            <a:r>
              <a:rPr lang="es-MX" sz="1400" dirty="0" smtClean="0"/>
              <a:t> of </a:t>
            </a:r>
            <a:r>
              <a:rPr lang="es-MX" sz="1400" dirty="0" err="1" smtClean="0"/>
              <a:t>program</a:t>
            </a:r>
            <a:r>
              <a:rPr lang="es-MX" sz="1400" dirty="0" smtClean="0"/>
              <a:t> P1:</a:t>
            </a:r>
          </a:p>
          <a:p>
            <a:pPr eaLnBrk="1" hangingPunct="1">
              <a:buFontTx/>
              <a:buNone/>
            </a:pPr>
            <a:r>
              <a:rPr lang="en-US" sz="1400" dirty="0" smtClean="0"/>
              <a:t>       The program P1 is primarily to obtain measures of the piece shown in Figure 1. We used a digital </a:t>
            </a:r>
            <a:r>
              <a:rPr lang="en-US" sz="1400" dirty="0" err="1" smtClean="0"/>
              <a:t>vernier</a:t>
            </a:r>
            <a:r>
              <a:rPr lang="en-US" sz="1400" dirty="0" smtClean="0"/>
              <a:t> and a gauge slots.</a:t>
            </a:r>
          </a:p>
          <a:p>
            <a:pPr eaLnBrk="1" hangingPunct="1">
              <a:buFontTx/>
              <a:buNone/>
            </a:pPr>
            <a:r>
              <a:rPr lang="en-US" sz="1400" dirty="0" smtClean="0"/>
              <a:t>Figure 2 and Table 1 shows the primitives and final measures of each.</a:t>
            </a:r>
            <a:endParaRPr lang="es-MX" sz="1400" dirty="0" smtClean="0"/>
          </a:p>
        </p:txBody>
      </p:sp>
      <p:sp>
        <p:nvSpPr>
          <p:cNvPr id="9" name="2 Marcador de contenido"/>
          <p:cNvSpPr txBox="1">
            <a:spLocks/>
          </p:cNvSpPr>
          <p:nvPr/>
        </p:nvSpPr>
        <p:spPr bwMode="auto">
          <a:xfrm>
            <a:off x="5181600" y="3962400"/>
            <a:ext cx="3886200" cy="2209800"/>
          </a:xfrm>
          <a:prstGeom prst="rect">
            <a:avLst/>
          </a:prstGeom>
          <a:noFill/>
          <a:ln w="19050">
            <a:solidFill>
              <a:srgbClr val="C00000"/>
            </a:solidFill>
            <a:miter lim="800000"/>
            <a:headEnd/>
            <a:tailEnd/>
          </a:ln>
          <a:effectLst>
            <a:glow rad="139700">
              <a:schemeClr val="accent4">
                <a:satMod val="175000"/>
                <a:alpha val="40000"/>
              </a:schemeClr>
            </a:glow>
            <a:innerShdw blurRad="63500" dist="50800" dir="13500000">
              <a:prstClr val="black">
                <a:alpha val="50000"/>
              </a:prstClr>
            </a:innerShdw>
          </a:effectLst>
          <a:scene3d>
            <a:camera prst="perspectiveFront"/>
            <a:lightRig rig="threePt" dir="t"/>
          </a:scene3d>
        </p:spPr>
        <p:txBody>
          <a:bodyPr/>
          <a:lstStyle/>
          <a:p>
            <a:pPr marL="342900" indent="-342900" eaLnBrk="1" hangingPunct="1">
              <a:spcBef>
                <a:spcPct val="20000"/>
              </a:spcBef>
              <a:defRPr/>
            </a:pPr>
            <a:r>
              <a:rPr lang="en-US" sz="1400" b="1" i="1" kern="0" dirty="0">
                <a:latin typeface="+mn-lt"/>
              </a:rPr>
              <a:t>Reverse engineering methodology</a:t>
            </a:r>
          </a:p>
          <a:p>
            <a:pPr marL="342900" indent="-342900" eaLnBrk="1" hangingPunct="1">
              <a:spcBef>
                <a:spcPct val="20000"/>
              </a:spcBef>
              <a:defRPr/>
            </a:pPr>
            <a:r>
              <a:rPr lang="en-US" sz="800" b="1" i="1" kern="0" dirty="0">
                <a:latin typeface="+mn-lt"/>
              </a:rPr>
              <a:t>1) Presented the </a:t>
            </a:r>
            <a:r>
              <a:rPr lang="en-US" sz="800" b="1" i="1" kern="0" dirty="0" err="1">
                <a:latin typeface="+mn-lt"/>
              </a:rPr>
              <a:t>referente</a:t>
            </a:r>
            <a:r>
              <a:rPr lang="en-US" sz="800" b="1" i="1" kern="0" dirty="0">
                <a:latin typeface="+mn-lt"/>
              </a:rPr>
              <a:t> object A.</a:t>
            </a:r>
          </a:p>
          <a:p>
            <a:pPr marL="342900" indent="-342900" eaLnBrk="1" hangingPunct="1">
              <a:spcBef>
                <a:spcPct val="20000"/>
              </a:spcBef>
              <a:defRPr/>
            </a:pPr>
            <a:r>
              <a:rPr lang="es-MX" sz="800" b="1" i="1" kern="0" dirty="0">
                <a:latin typeface="+mn-lt"/>
              </a:rPr>
              <a:t>2) Define </a:t>
            </a:r>
            <a:r>
              <a:rPr lang="es-MX" sz="800" b="1" i="1" kern="0" dirty="0" err="1">
                <a:latin typeface="+mn-lt"/>
              </a:rPr>
              <a:t>the</a:t>
            </a:r>
            <a:r>
              <a:rPr lang="es-MX" sz="800" b="1" i="1" kern="0" dirty="0">
                <a:latin typeface="+mn-lt"/>
              </a:rPr>
              <a:t> </a:t>
            </a:r>
            <a:r>
              <a:rPr lang="es-MX" sz="800" b="1" i="1" kern="0" dirty="0" err="1">
                <a:latin typeface="+mn-lt"/>
              </a:rPr>
              <a:t>references</a:t>
            </a:r>
            <a:r>
              <a:rPr lang="es-MX" sz="800" b="1" i="1" kern="0" dirty="0">
                <a:latin typeface="+mn-lt"/>
              </a:rPr>
              <a:t>.</a:t>
            </a:r>
          </a:p>
          <a:p>
            <a:pPr marL="342900" indent="-342900" eaLnBrk="1" hangingPunct="1">
              <a:spcBef>
                <a:spcPct val="20000"/>
              </a:spcBef>
              <a:defRPr/>
            </a:pPr>
            <a:r>
              <a:rPr lang="es-MX" sz="800" b="1" i="1" kern="0" dirty="0">
                <a:latin typeface="+mn-lt"/>
              </a:rPr>
              <a:t>3) Define </a:t>
            </a:r>
            <a:r>
              <a:rPr lang="es-MX" sz="800" b="1" i="1" kern="0" dirty="0" err="1">
                <a:latin typeface="+mn-lt"/>
              </a:rPr>
              <a:t>the</a:t>
            </a:r>
            <a:r>
              <a:rPr lang="es-MX" sz="800" b="1" i="1" kern="0" dirty="0">
                <a:latin typeface="+mn-lt"/>
              </a:rPr>
              <a:t> </a:t>
            </a:r>
            <a:r>
              <a:rPr lang="es-MX" sz="800" b="1" i="1" kern="0" dirty="0" err="1">
                <a:latin typeface="+mn-lt"/>
              </a:rPr>
              <a:t>objectives</a:t>
            </a:r>
            <a:r>
              <a:rPr lang="es-MX" sz="800" b="1" i="1" kern="0" dirty="0">
                <a:latin typeface="+mn-lt"/>
              </a:rPr>
              <a:t>.</a:t>
            </a:r>
          </a:p>
          <a:p>
            <a:pPr marL="342900" indent="-342900" eaLnBrk="1" hangingPunct="1">
              <a:spcBef>
                <a:spcPct val="20000"/>
              </a:spcBef>
              <a:defRPr/>
            </a:pPr>
            <a:r>
              <a:rPr lang="en-US" sz="800" b="1" i="1" kern="0" dirty="0">
                <a:latin typeface="+mn-lt"/>
              </a:rPr>
              <a:t>4) Steps 2 and 3, designs the research’s process.</a:t>
            </a:r>
          </a:p>
          <a:p>
            <a:pPr marL="342900" indent="-342900" eaLnBrk="1" hangingPunct="1">
              <a:spcBef>
                <a:spcPct val="20000"/>
              </a:spcBef>
              <a:defRPr/>
            </a:pPr>
            <a:r>
              <a:rPr lang="en-US" sz="800" b="1" i="1" kern="0" dirty="0">
                <a:latin typeface="+mn-lt"/>
              </a:rPr>
              <a:t>5) Product design of step 4) is a plan or operational research program.</a:t>
            </a:r>
          </a:p>
          <a:p>
            <a:pPr marL="342900" indent="-342900" eaLnBrk="1" hangingPunct="1">
              <a:spcBef>
                <a:spcPct val="20000"/>
              </a:spcBef>
              <a:defRPr/>
            </a:pPr>
            <a:r>
              <a:rPr lang="en-US" sz="800" b="1" i="1" kern="0" dirty="0">
                <a:solidFill>
                  <a:schemeClr val="bg1">
                    <a:lumMod val="10000"/>
                  </a:schemeClr>
                </a:solidFill>
                <a:latin typeface="+mn-lt"/>
              </a:rPr>
              <a:t>6) P is applied to object A.</a:t>
            </a:r>
          </a:p>
          <a:p>
            <a:pPr marL="342900" indent="-342900" eaLnBrk="1" hangingPunct="1">
              <a:spcBef>
                <a:spcPct val="20000"/>
              </a:spcBef>
              <a:defRPr/>
            </a:pPr>
            <a:r>
              <a:rPr lang="en-US" sz="800" b="1" i="1" kern="0" dirty="0">
                <a:latin typeface="+mn-lt"/>
              </a:rPr>
              <a:t>7) The result of step 6) is information of A.</a:t>
            </a:r>
          </a:p>
          <a:p>
            <a:pPr marL="342900" indent="-342900" eaLnBrk="1" hangingPunct="1">
              <a:spcBef>
                <a:spcPct val="20000"/>
              </a:spcBef>
              <a:defRPr/>
            </a:pPr>
            <a:r>
              <a:rPr lang="en-US" sz="800" b="1" i="1" kern="0" dirty="0">
                <a:latin typeface="+mn-lt"/>
              </a:rPr>
              <a:t>8) It is considered step 3) and with results of step 7) B is generated.</a:t>
            </a:r>
          </a:p>
          <a:p>
            <a:pPr marL="342900" indent="-342900" eaLnBrk="1" hangingPunct="1">
              <a:spcBef>
                <a:spcPct val="20000"/>
              </a:spcBef>
              <a:defRPr/>
            </a:pPr>
            <a:r>
              <a:rPr lang="en-US" sz="800" b="1" i="1" kern="0" dirty="0">
                <a:latin typeface="+mn-lt"/>
              </a:rPr>
              <a:t>9) B is a model.</a:t>
            </a:r>
          </a:p>
          <a:p>
            <a:pPr marL="342900" indent="-342900" eaLnBrk="1" hangingPunct="1">
              <a:spcBef>
                <a:spcPct val="20000"/>
              </a:spcBef>
              <a:defRPr/>
            </a:pPr>
            <a:r>
              <a:rPr lang="en-US" sz="800" b="1" i="1" kern="0" dirty="0">
                <a:latin typeface="+mn-lt"/>
              </a:rPr>
              <a:t>10) Is verified, according step 3), if B is equivalent to A.</a:t>
            </a:r>
          </a:p>
          <a:p>
            <a:pPr marL="342900" indent="-342900" eaLnBrk="1" hangingPunct="1">
              <a:spcBef>
                <a:spcPct val="20000"/>
              </a:spcBef>
              <a:defRPr/>
            </a:pPr>
            <a:r>
              <a:rPr lang="es-MX" sz="800" b="1" i="1" kern="0" dirty="0">
                <a:latin typeface="+mn-lt"/>
              </a:rPr>
              <a:t>11) </a:t>
            </a:r>
            <a:r>
              <a:rPr lang="es-MX" sz="800" b="1" i="1" kern="0" dirty="0" err="1">
                <a:latin typeface="+mn-lt"/>
              </a:rPr>
              <a:t>Conclusions</a:t>
            </a:r>
            <a:r>
              <a:rPr lang="es-MX" sz="800" b="1" i="1" kern="0" dirty="0">
                <a:latin typeface="+mn-lt"/>
              </a:rPr>
              <a:t> are </a:t>
            </a:r>
            <a:r>
              <a:rPr lang="es-MX" sz="800" b="1" i="1" kern="0" dirty="0" err="1">
                <a:latin typeface="+mn-lt"/>
              </a:rPr>
              <a:t>given</a:t>
            </a:r>
            <a:r>
              <a:rPr lang="es-MX" sz="800" b="1" i="1" kern="0" dirty="0">
                <a:latin typeface="+mn-lt"/>
              </a:rPr>
              <a:t>.</a:t>
            </a:r>
          </a:p>
          <a:p>
            <a:pPr marL="342900" indent="-342900" eaLnBrk="1" hangingPunct="1">
              <a:spcBef>
                <a:spcPct val="20000"/>
              </a:spcBef>
              <a:defRPr/>
            </a:pPr>
            <a:r>
              <a:rPr lang="es-MX" sz="800" b="1" i="1" kern="0" dirty="0">
                <a:latin typeface="+mn-lt"/>
              </a:rPr>
              <a:t>12) B </a:t>
            </a:r>
            <a:r>
              <a:rPr lang="es-MX" sz="800" b="1" i="1" kern="0" dirty="0" err="1">
                <a:latin typeface="+mn-lt"/>
              </a:rPr>
              <a:t>is</a:t>
            </a:r>
            <a:r>
              <a:rPr lang="es-MX" sz="800" b="1" i="1" kern="0" dirty="0">
                <a:latin typeface="+mn-lt"/>
              </a:rPr>
              <a:t> </a:t>
            </a:r>
            <a:r>
              <a:rPr lang="es-MX" sz="800" b="1" i="1" kern="0" dirty="0" err="1">
                <a:latin typeface="+mn-lt"/>
              </a:rPr>
              <a:t>revalued</a:t>
            </a:r>
            <a:r>
              <a:rPr lang="es-MX" sz="800" b="1" i="1" kern="0" dirty="0">
                <a:latin typeface="+mn-lt"/>
              </a:rPr>
              <a:t>.</a:t>
            </a:r>
          </a:p>
          <a:p>
            <a:pPr marL="342900" indent="-342900" eaLnBrk="1" hangingPunct="1">
              <a:spcBef>
                <a:spcPct val="20000"/>
              </a:spcBef>
              <a:defRPr/>
            </a:pPr>
            <a:r>
              <a:rPr lang="es-MX" sz="800" b="1" i="1" kern="0" dirty="0">
                <a:latin typeface="+mn-lt"/>
              </a:rPr>
              <a:t>13) B </a:t>
            </a:r>
            <a:r>
              <a:rPr lang="es-MX" sz="800" b="1" i="1" kern="0" dirty="0" err="1">
                <a:latin typeface="+mn-lt"/>
              </a:rPr>
              <a:t>is</a:t>
            </a:r>
            <a:r>
              <a:rPr lang="es-MX" sz="800" b="1" i="1" kern="0" dirty="0">
                <a:latin typeface="+mn-lt"/>
              </a:rPr>
              <a:t> </a:t>
            </a:r>
            <a:r>
              <a:rPr lang="es-MX" sz="800" b="1" i="1" kern="0" dirty="0" err="1">
                <a:latin typeface="+mn-lt"/>
              </a:rPr>
              <a:t>applicable</a:t>
            </a:r>
            <a:r>
              <a:rPr lang="es-MX" sz="800" b="1" i="1" kern="0" dirty="0">
                <a:latin typeface="+mn-lt"/>
              </a:rPr>
              <a:t>.</a:t>
            </a:r>
          </a:p>
        </p:txBody>
      </p:sp>
      <p:pic>
        <p:nvPicPr>
          <p:cNvPr id="15365" name="6 Imagen"/>
          <p:cNvPicPr>
            <a:picLocks noChangeAspect="1" noChangeArrowheads="1"/>
          </p:cNvPicPr>
          <p:nvPr/>
        </p:nvPicPr>
        <p:blipFill>
          <a:blip r:embed="rId2" cstate="print"/>
          <a:srcRect l="34135" t="11497" r="31410" b="6149"/>
          <a:stretch>
            <a:fillRect/>
          </a:stretch>
        </p:blipFill>
        <p:spPr bwMode="auto">
          <a:xfrm>
            <a:off x="76200" y="3505200"/>
            <a:ext cx="2209800" cy="3238500"/>
          </a:xfrm>
          <a:prstGeom prst="rect">
            <a:avLst/>
          </a:prstGeom>
          <a:noFill/>
          <a:ln w="9525">
            <a:noFill/>
            <a:miter lim="800000"/>
            <a:headEnd/>
            <a:tailEnd/>
          </a:ln>
        </p:spPr>
      </p:pic>
      <p:pic>
        <p:nvPicPr>
          <p:cNvPr id="15366" name="9 Imagen"/>
          <p:cNvPicPr>
            <a:picLocks noChangeAspect="1" noChangeArrowheads="1"/>
          </p:cNvPicPr>
          <p:nvPr/>
        </p:nvPicPr>
        <p:blipFill>
          <a:blip r:embed="rId3" cstate="print"/>
          <a:srcRect l="34135" t="15508" r="31731" b="51872"/>
          <a:stretch>
            <a:fillRect/>
          </a:stretch>
        </p:blipFill>
        <p:spPr bwMode="auto">
          <a:xfrm>
            <a:off x="2209800" y="3962400"/>
            <a:ext cx="2819400" cy="2286000"/>
          </a:xfrm>
          <a:prstGeom prst="rect">
            <a:avLst/>
          </a:prstGeom>
          <a:noFill/>
          <a:ln w="9525">
            <a:noFill/>
            <a:miter lim="800000"/>
            <a:headEnd/>
            <a:tailEnd/>
          </a:ln>
        </p:spPr>
      </p:pic>
      <p:pic>
        <p:nvPicPr>
          <p:cNvPr id="15367" name="10 Imagen"/>
          <p:cNvPicPr>
            <a:picLocks noChangeAspect="1" noChangeArrowheads="1"/>
          </p:cNvPicPr>
          <p:nvPr/>
        </p:nvPicPr>
        <p:blipFill>
          <a:blip r:embed="rId4" cstate="print"/>
          <a:srcRect l="32051" t="41978" r="33333" b="17914"/>
          <a:stretch>
            <a:fillRect/>
          </a:stretch>
        </p:blipFill>
        <p:spPr bwMode="auto">
          <a:xfrm>
            <a:off x="3581400" y="1981200"/>
            <a:ext cx="1295400" cy="838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eaLnBrk="1" hangingPunct="1"/>
            <a:r>
              <a:rPr lang="es-MX" smtClean="0"/>
              <a:t>Case of study</a:t>
            </a:r>
          </a:p>
        </p:txBody>
      </p:sp>
      <p:sp>
        <p:nvSpPr>
          <p:cNvPr id="16387" name="2 Marcador de contenido"/>
          <p:cNvSpPr>
            <a:spLocks noGrp="1"/>
          </p:cNvSpPr>
          <p:nvPr>
            <p:ph idx="1"/>
          </p:nvPr>
        </p:nvSpPr>
        <p:spPr/>
        <p:txBody>
          <a:bodyPr/>
          <a:lstStyle/>
          <a:p>
            <a:pPr eaLnBrk="1" hangingPunct="1">
              <a:buFontTx/>
              <a:buNone/>
            </a:pPr>
            <a:r>
              <a:rPr lang="en-US" sz="1400" smtClean="0"/>
              <a:t>Note that for reasons of space only will show a synthesis of the above programs.</a:t>
            </a:r>
          </a:p>
          <a:p>
            <a:pPr eaLnBrk="1" hangingPunct="1">
              <a:buFontTx/>
              <a:buNone/>
            </a:pPr>
            <a:endParaRPr lang="en-US" sz="1400" b="1" i="1" smtClean="0"/>
          </a:p>
          <a:p>
            <a:pPr eaLnBrk="1" hangingPunct="1">
              <a:buFontTx/>
              <a:buNone/>
            </a:pPr>
            <a:r>
              <a:rPr lang="en-US" sz="1400" b="1" i="1" smtClean="0"/>
              <a:t>6) P is applied to object A.</a:t>
            </a:r>
          </a:p>
          <a:p>
            <a:pPr eaLnBrk="1" hangingPunct="1">
              <a:buFontTx/>
              <a:buNone/>
            </a:pPr>
            <a:r>
              <a:rPr lang="es-MX" sz="1400" smtClean="0"/>
              <a:t>Synthesis of program P2:</a:t>
            </a:r>
          </a:p>
          <a:p>
            <a:pPr eaLnBrk="1" hangingPunct="1">
              <a:buFontTx/>
              <a:buNone/>
            </a:pPr>
            <a:r>
              <a:rPr lang="en-US" sz="1400" smtClean="0"/>
              <a:t>       The objective of this program is to obtain CAD computer models of the piece being studied. Autocad 2007 was used to generate the manufacturing drawing (see Figure 3) and a solid modeling component (see Figure 4).</a:t>
            </a:r>
            <a:endParaRPr lang="es-MX" sz="1400" smtClean="0"/>
          </a:p>
        </p:txBody>
      </p:sp>
      <p:pic>
        <p:nvPicPr>
          <p:cNvPr id="16388" name="10 Imagen"/>
          <p:cNvPicPr>
            <a:picLocks noChangeAspect="1" noChangeArrowheads="1"/>
          </p:cNvPicPr>
          <p:nvPr/>
        </p:nvPicPr>
        <p:blipFill>
          <a:blip r:embed="rId2" cstate="print"/>
          <a:srcRect l="39745" t="11765" r="38782" b="40642"/>
          <a:stretch>
            <a:fillRect/>
          </a:stretch>
        </p:blipFill>
        <p:spPr bwMode="auto">
          <a:xfrm>
            <a:off x="1066800" y="3657600"/>
            <a:ext cx="2362200" cy="2971800"/>
          </a:xfrm>
          <a:prstGeom prst="rect">
            <a:avLst/>
          </a:prstGeom>
          <a:noFill/>
          <a:ln w="9525">
            <a:noFill/>
            <a:miter lim="800000"/>
            <a:headEnd/>
            <a:tailEnd/>
          </a:ln>
        </p:spPr>
      </p:pic>
      <p:pic>
        <p:nvPicPr>
          <p:cNvPr id="16389" name="11 Imagen"/>
          <p:cNvPicPr>
            <a:picLocks noChangeAspect="1" noChangeArrowheads="1"/>
          </p:cNvPicPr>
          <p:nvPr/>
        </p:nvPicPr>
        <p:blipFill>
          <a:blip r:embed="rId3" cstate="print"/>
          <a:srcRect l="39069" t="68449" r="37073" b="5615"/>
          <a:stretch>
            <a:fillRect/>
          </a:stretch>
        </p:blipFill>
        <p:spPr bwMode="auto">
          <a:xfrm>
            <a:off x="4343400" y="3962400"/>
            <a:ext cx="3605213" cy="2443163"/>
          </a:xfrm>
          <a:prstGeom prst="rect">
            <a:avLst/>
          </a:prstGeom>
          <a:noFill/>
          <a:ln w="9525">
            <a:noFill/>
            <a:miter lim="800000"/>
            <a:headEnd/>
            <a:tailEnd/>
          </a:ln>
        </p:spPr>
      </p:pic>
      <p:pic>
        <p:nvPicPr>
          <p:cNvPr id="16390" name="12 Imagen"/>
          <p:cNvPicPr>
            <a:picLocks noChangeAspect="1" noChangeArrowheads="1"/>
          </p:cNvPicPr>
          <p:nvPr/>
        </p:nvPicPr>
        <p:blipFill>
          <a:blip r:embed="rId4" cstate="print"/>
          <a:srcRect l="32051" t="41978" r="33333" b="17914"/>
          <a:stretch>
            <a:fillRect/>
          </a:stretch>
        </p:blipFill>
        <p:spPr bwMode="auto">
          <a:xfrm>
            <a:off x="3505200" y="1981200"/>
            <a:ext cx="1219200" cy="76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pPr eaLnBrk="1" hangingPunct="1"/>
            <a:r>
              <a:rPr lang="es-MX" smtClean="0"/>
              <a:t>Case of study</a:t>
            </a:r>
          </a:p>
        </p:txBody>
      </p:sp>
      <p:sp>
        <p:nvSpPr>
          <p:cNvPr id="17411" name="2 Marcador de contenido"/>
          <p:cNvSpPr>
            <a:spLocks noGrp="1"/>
          </p:cNvSpPr>
          <p:nvPr>
            <p:ph idx="1"/>
          </p:nvPr>
        </p:nvSpPr>
        <p:spPr/>
        <p:txBody>
          <a:bodyPr/>
          <a:lstStyle/>
          <a:p>
            <a:pPr eaLnBrk="1" hangingPunct="1">
              <a:buFontTx/>
              <a:buNone/>
            </a:pPr>
            <a:r>
              <a:rPr lang="en-US" sz="1400" smtClean="0"/>
              <a:t>Note that for reasons of space only will show a synthesis of the above programs.</a:t>
            </a:r>
          </a:p>
          <a:p>
            <a:pPr eaLnBrk="1" hangingPunct="1">
              <a:buFontTx/>
              <a:buNone/>
            </a:pPr>
            <a:endParaRPr lang="en-US" sz="1400" b="1" i="1" smtClean="0"/>
          </a:p>
          <a:p>
            <a:pPr eaLnBrk="1" hangingPunct="1">
              <a:buFontTx/>
              <a:buNone/>
            </a:pPr>
            <a:r>
              <a:rPr lang="en-US" sz="1400" b="1" i="1" smtClean="0"/>
              <a:t>6) P is applied to object A.</a:t>
            </a:r>
          </a:p>
          <a:p>
            <a:pPr eaLnBrk="1" hangingPunct="1">
              <a:buFontTx/>
              <a:buNone/>
            </a:pPr>
            <a:r>
              <a:rPr lang="es-MX" sz="1400" smtClean="0"/>
              <a:t>Synthesis of program P3:</a:t>
            </a:r>
          </a:p>
          <a:p>
            <a:pPr eaLnBrk="1" hangingPunct="1">
              <a:buFontTx/>
              <a:buNone/>
            </a:pPr>
            <a:r>
              <a:rPr lang="en-US" sz="1400" smtClean="0"/>
              <a:t>       The program's goal 3 is to realize a stress analysis to object studied. For this purpose, used GID and ALGOR software. Figure 5 shows a graphical output of the meshing process and Figure 6 shows an output of a stress analysis.</a:t>
            </a:r>
            <a:endParaRPr lang="es-MX" sz="1400" smtClean="0"/>
          </a:p>
        </p:txBody>
      </p:sp>
      <p:pic>
        <p:nvPicPr>
          <p:cNvPr id="17412" name="12 Imagen"/>
          <p:cNvPicPr>
            <a:picLocks noChangeAspect="1" noChangeArrowheads="1"/>
          </p:cNvPicPr>
          <p:nvPr/>
        </p:nvPicPr>
        <p:blipFill>
          <a:blip r:embed="rId2" cstate="print"/>
          <a:srcRect l="32051" t="41978" r="33333" b="17914"/>
          <a:stretch>
            <a:fillRect/>
          </a:stretch>
        </p:blipFill>
        <p:spPr bwMode="auto">
          <a:xfrm>
            <a:off x="3352800" y="2057400"/>
            <a:ext cx="1219200" cy="762000"/>
          </a:xfrm>
          <a:prstGeom prst="rect">
            <a:avLst/>
          </a:prstGeom>
          <a:noFill/>
          <a:ln w="9525">
            <a:noFill/>
            <a:miter lim="800000"/>
            <a:headEnd/>
            <a:tailEnd/>
          </a:ln>
        </p:spPr>
      </p:pic>
      <p:pic>
        <p:nvPicPr>
          <p:cNvPr id="17413" name="6 Imagen"/>
          <p:cNvPicPr>
            <a:picLocks noChangeAspect="1" noChangeArrowheads="1"/>
          </p:cNvPicPr>
          <p:nvPr/>
        </p:nvPicPr>
        <p:blipFill>
          <a:blip r:embed="rId3" cstate="print"/>
          <a:srcRect l="39070" t="21658" r="36111" b="48128"/>
          <a:stretch>
            <a:fillRect/>
          </a:stretch>
        </p:blipFill>
        <p:spPr bwMode="auto">
          <a:xfrm>
            <a:off x="381000" y="3733800"/>
            <a:ext cx="2819400" cy="2057400"/>
          </a:xfrm>
          <a:prstGeom prst="rect">
            <a:avLst/>
          </a:prstGeom>
          <a:noFill/>
          <a:ln w="9525">
            <a:noFill/>
            <a:miter lim="800000"/>
            <a:headEnd/>
            <a:tailEnd/>
          </a:ln>
        </p:spPr>
      </p:pic>
      <p:pic>
        <p:nvPicPr>
          <p:cNvPr id="17414" name="7 Imagen"/>
          <p:cNvPicPr>
            <a:picLocks noChangeAspect="1" noChangeArrowheads="1"/>
          </p:cNvPicPr>
          <p:nvPr/>
        </p:nvPicPr>
        <p:blipFill>
          <a:blip r:embed="rId3" cstate="print"/>
          <a:srcRect l="24821" t="57755" r="22650" b="13635"/>
          <a:stretch>
            <a:fillRect/>
          </a:stretch>
        </p:blipFill>
        <p:spPr bwMode="auto">
          <a:xfrm>
            <a:off x="3124200" y="3505200"/>
            <a:ext cx="5791200" cy="2895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MX" smtClean="0"/>
              <a:t>Case of study</a:t>
            </a:r>
          </a:p>
        </p:txBody>
      </p:sp>
      <p:sp>
        <p:nvSpPr>
          <p:cNvPr id="18435" name="2 Marcador de contenido"/>
          <p:cNvSpPr>
            <a:spLocks noGrp="1"/>
          </p:cNvSpPr>
          <p:nvPr>
            <p:ph idx="1"/>
          </p:nvPr>
        </p:nvSpPr>
        <p:spPr/>
        <p:txBody>
          <a:bodyPr/>
          <a:lstStyle/>
          <a:p>
            <a:pPr eaLnBrk="1" hangingPunct="1">
              <a:buFontTx/>
              <a:buNone/>
            </a:pPr>
            <a:r>
              <a:rPr lang="en-US" sz="1400" smtClean="0"/>
              <a:t>Note that for reasons of space only will show a synthesis of the above programs.</a:t>
            </a:r>
          </a:p>
          <a:p>
            <a:pPr eaLnBrk="1" hangingPunct="1">
              <a:buFontTx/>
              <a:buNone/>
            </a:pPr>
            <a:endParaRPr lang="en-US" sz="1400" b="1" i="1" smtClean="0"/>
          </a:p>
          <a:p>
            <a:pPr eaLnBrk="1" hangingPunct="1">
              <a:buFontTx/>
              <a:buNone/>
            </a:pPr>
            <a:r>
              <a:rPr lang="en-US" sz="1400" b="1" i="1" smtClean="0"/>
              <a:t>6) P is applied to object A.</a:t>
            </a:r>
          </a:p>
          <a:p>
            <a:pPr eaLnBrk="1" hangingPunct="1">
              <a:buFontTx/>
              <a:buNone/>
            </a:pPr>
            <a:r>
              <a:rPr lang="es-MX" sz="1400" smtClean="0"/>
              <a:t>Synthesis of program P4:</a:t>
            </a:r>
          </a:p>
          <a:p>
            <a:pPr eaLnBrk="1" hangingPunct="1">
              <a:buFontTx/>
              <a:buNone/>
            </a:pPr>
            <a:r>
              <a:rPr lang="en-US" sz="1400" smtClean="0"/>
              <a:t>       The objective of the program P4 is, first, simulating the process of wire EDM machining and on the other hand, manufacture the component. In the case of simulation CNC Simulator software was used and to manufacture a wire EDM machine. Figure 7 shows a graphical output of the simulation and Figure 8 shows the component manufactured using a reverse engineering </a:t>
            </a:r>
            <a:r>
              <a:rPr lang="es-MX" sz="1400" smtClean="0"/>
              <a:t>method</a:t>
            </a:r>
            <a:r>
              <a:rPr lang="en-US" sz="1400" smtClean="0"/>
              <a:t>.</a:t>
            </a:r>
          </a:p>
          <a:p>
            <a:pPr eaLnBrk="1" hangingPunct="1">
              <a:buFontTx/>
              <a:buNone/>
            </a:pPr>
            <a:endParaRPr lang="en-US" sz="1400" smtClean="0"/>
          </a:p>
          <a:p>
            <a:pPr eaLnBrk="1" hangingPunct="1">
              <a:buFontTx/>
              <a:buNone/>
            </a:pPr>
            <a:endParaRPr lang="en-US" sz="1400" smtClean="0"/>
          </a:p>
          <a:p>
            <a:pPr eaLnBrk="1" hangingPunct="1">
              <a:buFontTx/>
              <a:buNone/>
            </a:pPr>
            <a:endParaRPr lang="en-US" sz="1400" smtClean="0"/>
          </a:p>
          <a:p>
            <a:pPr eaLnBrk="1" hangingPunct="1">
              <a:buFontTx/>
              <a:buNone/>
            </a:pPr>
            <a:endParaRPr lang="en-US" sz="1400" smtClean="0"/>
          </a:p>
          <a:p>
            <a:pPr eaLnBrk="1" hangingPunct="1">
              <a:buFontTx/>
              <a:buNone/>
            </a:pPr>
            <a:endParaRPr lang="en-US" sz="1400" smtClean="0"/>
          </a:p>
          <a:p>
            <a:pPr eaLnBrk="1" hangingPunct="1">
              <a:buFontTx/>
              <a:buNone/>
            </a:pPr>
            <a:endParaRPr lang="en-US" sz="1400" smtClean="0"/>
          </a:p>
          <a:p>
            <a:pPr eaLnBrk="1" hangingPunct="1">
              <a:buFontTx/>
              <a:buNone/>
            </a:pPr>
            <a:endParaRPr lang="en-US" sz="1400" smtClean="0"/>
          </a:p>
          <a:p>
            <a:pPr eaLnBrk="1" hangingPunct="1">
              <a:buFontTx/>
              <a:buNone/>
            </a:pPr>
            <a:endParaRPr lang="en-US" sz="1400" smtClean="0"/>
          </a:p>
          <a:p>
            <a:pPr eaLnBrk="1" hangingPunct="1">
              <a:buFontTx/>
              <a:buNone/>
            </a:pPr>
            <a:endParaRPr lang="en-US" sz="1400" smtClean="0"/>
          </a:p>
          <a:p>
            <a:pPr eaLnBrk="1" hangingPunct="1">
              <a:buFontTx/>
              <a:buNone/>
            </a:pPr>
            <a:r>
              <a:rPr lang="en-US" sz="1400" smtClean="0"/>
              <a:t>		 					Figure 8</a:t>
            </a:r>
          </a:p>
          <a:p>
            <a:pPr eaLnBrk="1" hangingPunct="1">
              <a:buFontTx/>
              <a:buNone/>
            </a:pPr>
            <a:r>
              <a:rPr lang="en-US" sz="1400" smtClean="0"/>
              <a:t>					Manufactured part using a reverse engineering method</a:t>
            </a:r>
            <a:endParaRPr lang="es-MX" sz="1400" smtClean="0"/>
          </a:p>
        </p:txBody>
      </p:sp>
      <p:pic>
        <p:nvPicPr>
          <p:cNvPr id="18436" name="12 Imagen"/>
          <p:cNvPicPr>
            <a:picLocks noChangeAspect="1" noChangeArrowheads="1"/>
          </p:cNvPicPr>
          <p:nvPr/>
        </p:nvPicPr>
        <p:blipFill>
          <a:blip r:embed="rId2" cstate="print"/>
          <a:srcRect l="32051" t="41978" r="33333" b="17914"/>
          <a:stretch>
            <a:fillRect/>
          </a:stretch>
        </p:blipFill>
        <p:spPr bwMode="auto">
          <a:xfrm>
            <a:off x="3352800" y="2057400"/>
            <a:ext cx="1219200" cy="762000"/>
          </a:xfrm>
          <a:prstGeom prst="rect">
            <a:avLst/>
          </a:prstGeom>
          <a:noFill/>
          <a:ln w="9525">
            <a:noFill/>
            <a:miter lim="800000"/>
            <a:headEnd/>
            <a:tailEnd/>
          </a:ln>
        </p:spPr>
      </p:pic>
      <p:pic>
        <p:nvPicPr>
          <p:cNvPr id="18437" name="8 Imagen"/>
          <p:cNvPicPr>
            <a:picLocks noChangeAspect="1" noChangeArrowheads="1"/>
          </p:cNvPicPr>
          <p:nvPr/>
        </p:nvPicPr>
        <p:blipFill>
          <a:blip r:embed="rId3" cstate="print"/>
          <a:srcRect l="41470" t="65508" r="39316" b="12032"/>
          <a:stretch>
            <a:fillRect/>
          </a:stretch>
        </p:blipFill>
        <p:spPr bwMode="auto">
          <a:xfrm>
            <a:off x="4953000" y="3886200"/>
            <a:ext cx="3009900" cy="2152650"/>
          </a:xfrm>
          <a:prstGeom prst="rect">
            <a:avLst/>
          </a:prstGeom>
          <a:noFill/>
          <a:ln w="9525">
            <a:noFill/>
            <a:miter lim="800000"/>
            <a:headEnd/>
            <a:tailEnd/>
          </a:ln>
        </p:spPr>
      </p:pic>
      <p:pic>
        <p:nvPicPr>
          <p:cNvPr id="18438" name="9 Imagen"/>
          <p:cNvPicPr>
            <a:picLocks noChangeAspect="1" noChangeArrowheads="1"/>
          </p:cNvPicPr>
          <p:nvPr/>
        </p:nvPicPr>
        <p:blipFill>
          <a:blip r:embed="rId3" cstate="print"/>
          <a:srcRect l="43871" t="12032" r="40919" b="59091"/>
          <a:stretch>
            <a:fillRect/>
          </a:stretch>
        </p:blipFill>
        <p:spPr bwMode="auto">
          <a:xfrm>
            <a:off x="1295400" y="3733800"/>
            <a:ext cx="2286000" cy="2952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eaLnBrk="1" hangingPunct="1"/>
            <a:r>
              <a:rPr lang="es-MX" smtClean="0"/>
              <a:t>Case of study</a:t>
            </a:r>
          </a:p>
        </p:txBody>
      </p:sp>
      <p:sp>
        <p:nvSpPr>
          <p:cNvPr id="19459" name="2 Marcador de contenido"/>
          <p:cNvSpPr>
            <a:spLocks noGrp="1"/>
          </p:cNvSpPr>
          <p:nvPr>
            <p:ph idx="1"/>
          </p:nvPr>
        </p:nvSpPr>
        <p:spPr/>
        <p:txBody>
          <a:bodyPr/>
          <a:lstStyle/>
          <a:p>
            <a:pPr eaLnBrk="1" hangingPunct="1">
              <a:buFontTx/>
              <a:buNone/>
            </a:pPr>
            <a:r>
              <a:rPr lang="en-US" sz="1000" b="1" i="1" dirty="0" smtClean="0"/>
              <a:t>7) The result of step 6) is information of A.</a:t>
            </a:r>
          </a:p>
          <a:p>
            <a:pPr eaLnBrk="1" hangingPunct="1">
              <a:buFontTx/>
              <a:buNone/>
            </a:pPr>
            <a:r>
              <a:rPr lang="en-US" sz="1000" dirty="0" smtClean="0"/>
              <a:t>          All the data obtained by applying the research programs are transformed into information models. For reasons of space the information gained from reverse engineering is not show.</a:t>
            </a:r>
          </a:p>
          <a:p>
            <a:pPr eaLnBrk="1" hangingPunct="1">
              <a:buFontTx/>
              <a:buNone/>
            </a:pPr>
            <a:endParaRPr lang="en-US" sz="1000" dirty="0" smtClean="0"/>
          </a:p>
          <a:p>
            <a:pPr eaLnBrk="1" hangingPunct="1">
              <a:buFontTx/>
              <a:buNone/>
            </a:pPr>
            <a:endParaRPr lang="en-US" sz="1000" dirty="0" smtClean="0"/>
          </a:p>
          <a:p>
            <a:pPr eaLnBrk="1" hangingPunct="1">
              <a:buFontTx/>
              <a:buNone/>
            </a:pPr>
            <a:r>
              <a:rPr lang="en-US" sz="1000" b="1" i="1" dirty="0" smtClean="0"/>
              <a:t>8) Step 3) is considered and with the results of step 7) B is generated.</a:t>
            </a:r>
          </a:p>
          <a:p>
            <a:pPr eaLnBrk="1" hangingPunct="1">
              <a:buFontTx/>
              <a:buNone/>
            </a:pPr>
            <a:r>
              <a:rPr lang="en-US" sz="1000" dirty="0" smtClean="0"/>
              <a:t>           The physical duplicate (B) of reference object A is shown in Figure 8. But in reality B are all models of information obtained.</a:t>
            </a:r>
          </a:p>
          <a:p>
            <a:pPr eaLnBrk="1" hangingPunct="1">
              <a:buFontTx/>
              <a:buNone/>
            </a:pPr>
            <a:r>
              <a:rPr lang="en-US" sz="1000" b="1" i="1" dirty="0" smtClean="0"/>
              <a:t>9) B is a model.</a:t>
            </a:r>
          </a:p>
          <a:p>
            <a:pPr eaLnBrk="1" hangingPunct="1">
              <a:buFontTx/>
              <a:buNone/>
            </a:pPr>
            <a:r>
              <a:rPr lang="en-US" sz="1000" dirty="0" smtClean="0"/>
              <a:t>           This step only shows that B is a set of models of models. That is, it reaffirms the nature of the object reproduced.</a:t>
            </a:r>
          </a:p>
          <a:p>
            <a:pPr eaLnBrk="1" hangingPunct="1">
              <a:buFontTx/>
              <a:buNone/>
            </a:pPr>
            <a:r>
              <a:rPr lang="en-US" sz="1000" b="1" i="1" dirty="0" smtClean="0"/>
              <a:t>10) Verified, according to step 3), if B is equivalent to A.</a:t>
            </a:r>
          </a:p>
          <a:p>
            <a:pPr eaLnBrk="1" hangingPunct="1">
              <a:buFontTx/>
              <a:buNone/>
            </a:pPr>
            <a:r>
              <a:rPr lang="en-US" sz="1000" dirty="0" smtClean="0"/>
              <a:t>          To verify the equivalence between the object of study A and duplicate B is necessary to establish references. For example, re-measure B or just testing the functionality of the duplicate. For purposes of this article and only tries to show an example of reverse engineering methodology, it will say that in fact B is equivalent to A.</a:t>
            </a:r>
          </a:p>
        </p:txBody>
      </p:sp>
      <p:sp>
        <p:nvSpPr>
          <p:cNvPr id="9" name="2 Marcador de contenido"/>
          <p:cNvSpPr txBox="1">
            <a:spLocks/>
          </p:cNvSpPr>
          <p:nvPr/>
        </p:nvSpPr>
        <p:spPr bwMode="auto">
          <a:xfrm>
            <a:off x="3048000" y="4267200"/>
            <a:ext cx="3886200" cy="2209800"/>
          </a:xfrm>
          <a:prstGeom prst="rect">
            <a:avLst/>
          </a:prstGeom>
          <a:noFill/>
          <a:ln w="19050">
            <a:solidFill>
              <a:srgbClr val="C00000"/>
            </a:solidFill>
            <a:miter lim="800000"/>
            <a:headEnd/>
            <a:tailEnd/>
          </a:ln>
          <a:effectLst>
            <a:glow rad="139700">
              <a:schemeClr val="accent4">
                <a:satMod val="175000"/>
                <a:alpha val="40000"/>
              </a:schemeClr>
            </a:glow>
            <a:innerShdw blurRad="63500" dist="50800" dir="13500000">
              <a:prstClr val="black">
                <a:alpha val="50000"/>
              </a:prstClr>
            </a:innerShdw>
          </a:effectLst>
          <a:scene3d>
            <a:camera prst="perspectiveFront"/>
            <a:lightRig rig="threePt" dir="t"/>
          </a:scene3d>
        </p:spPr>
        <p:txBody>
          <a:bodyPr/>
          <a:lstStyle/>
          <a:p>
            <a:pPr marL="342900" indent="-342900" eaLnBrk="1" hangingPunct="1">
              <a:spcBef>
                <a:spcPct val="20000"/>
              </a:spcBef>
              <a:defRPr/>
            </a:pPr>
            <a:r>
              <a:rPr lang="en-US" sz="1400" b="1" i="1" kern="0" dirty="0">
                <a:latin typeface="+mn-lt"/>
              </a:rPr>
              <a:t>Reverse engineering methodology</a:t>
            </a:r>
          </a:p>
          <a:p>
            <a:pPr marL="342900" indent="-342900" eaLnBrk="1" hangingPunct="1">
              <a:spcBef>
                <a:spcPct val="20000"/>
              </a:spcBef>
              <a:defRPr/>
            </a:pPr>
            <a:r>
              <a:rPr lang="en-US" sz="800" b="1" i="1" kern="0" dirty="0">
                <a:latin typeface="+mn-lt"/>
              </a:rPr>
              <a:t>1) Presented the </a:t>
            </a:r>
            <a:r>
              <a:rPr lang="en-US" sz="800" b="1" i="1" kern="0" dirty="0" err="1">
                <a:latin typeface="+mn-lt"/>
              </a:rPr>
              <a:t>referente</a:t>
            </a:r>
            <a:r>
              <a:rPr lang="en-US" sz="800" b="1" i="1" kern="0" dirty="0">
                <a:latin typeface="+mn-lt"/>
              </a:rPr>
              <a:t> object A.</a:t>
            </a:r>
          </a:p>
          <a:p>
            <a:pPr marL="342900" indent="-342900" eaLnBrk="1" hangingPunct="1">
              <a:spcBef>
                <a:spcPct val="20000"/>
              </a:spcBef>
              <a:defRPr/>
            </a:pPr>
            <a:r>
              <a:rPr lang="es-MX" sz="800" b="1" i="1" kern="0" dirty="0">
                <a:latin typeface="+mn-lt"/>
              </a:rPr>
              <a:t>2) Define </a:t>
            </a:r>
            <a:r>
              <a:rPr lang="es-MX" sz="800" b="1" i="1" kern="0" dirty="0" err="1">
                <a:latin typeface="+mn-lt"/>
              </a:rPr>
              <a:t>the</a:t>
            </a:r>
            <a:r>
              <a:rPr lang="es-MX" sz="800" b="1" i="1" kern="0" dirty="0">
                <a:latin typeface="+mn-lt"/>
              </a:rPr>
              <a:t> </a:t>
            </a:r>
            <a:r>
              <a:rPr lang="es-MX" sz="800" b="1" i="1" kern="0" dirty="0" err="1">
                <a:latin typeface="+mn-lt"/>
              </a:rPr>
              <a:t>references</a:t>
            </a:r>
            <a:r>
              <a:rPr lang="es-MX" sz="800" b="1" i="1" kern="0" dirty="0">
                <a:latin typeface="+mn-lt"/>
              </a:rPr>
              <a:t>.</a:t>
            </a:r>
          </a:p>
          <a:p>
            <a:pPr marL="342900" indent="-342900" eaLnBrk="1" hangingPunct="1">
              <a:spcBef>
                <a:spcPct val="20000"/>
              </a:spcBef>
              <a:defRPr/>
            </a:pPr>
            <a:r>
              <a:rPr lang="es-MX" sz="800" b="1" i="1" kern="0" dirty="0">
                <a:latin typeface="+mn-lt"/>
              </a:rPr>
              <a:t>3) Define </a:t>
            </a:r>
            <a:r>
              <a:rPr lang="es-MX" sz="800" b="1" i="1" kern="0" dirty="0" err="1">
                <a:latin typeface="+mn-lt"/>
              </a:rPr>
              <a:t>the</a:t>
            </a:r>
            <a:r>
              <a:rPr lang="es-MX" sz="800" b="1" i="1" kern="0" dirty="0">
                <a:latin typeface="+mn-lt"/>
              </a:rPr>
              <a:t> </a:t>
            </a:r>
            <a:r>
              <a:rPr lang="es-MX" sz="800" b="1" i="1" kern="0" dirty="0" err="1">
                <a:latin typeface="+mn-lt"/>
              </a:rPr>
              <a:t>objectives</a:t>
            </a:r>
            <a:r>
              <a:rPr lang="es-MX" sz="800" b="1" i="1" kern="0" dirty="0">
                <a:latin typeface="+mn-lt"/>
              </a:rPr>
              <a:t>.</a:t>
            </a:r>
          </a:p>
          <a:p>
            <a:pPr marL="342900" indent="-342900" eaLnBrk="1" hangingPunct="1">
              <a:spcBef>
                <a:spcPct val="20000"/>
              </a:spcBef>
              <a:defRPr/>
            </a:pPr>
            <a:r>
              <a:rPr lang="en-US" sz="800" b="1" i="1" kern="0" dirty="0">
                <a:latin typeface="+mn-lt"/>
              </a:rPr>
              <a:t>4) Steps 2 and 3, designs the research’s process.</a:t>
            </a:r>
          </a:p>
          <a:p>
            <a:pPr marL="342900" indent="-342900" eaLnBrk="1" hangingPunct="1">
              <a:spcBef>
                <a:spcPct val="20000"/>
              </a:spcBef>
              <a:defRPr/>
            </a:pPr>
            <a:r>
              <a:rPr lang="en-US" sz="800" b="1" i="1" kern="0" dirty="0">
                <a:latin typeface="+mn-lt"/>
              </a:rPr>
              <a:t>5) Product design of step 4) is a plan or operational research program.</a:t>
            </a:r>
          </a:p>
          <a:p>
            <a:pPr marL="342900" indent="-342900" eaLnBrk="1" hangingPunct="1">
              <a:spcBef>
                <a:spcPct val="20000"/>
              </a:spcBef>
              <a:defRPr/>
            </a:pPr>
            <a:r>
              <a:rPr lang="en-US" sz="800" b="1" i="1" kern="0" dirty="0">
                <a:latin typeface="+mn-lt"/>
              </a:rPr>
              <a:t>6) P is applied to object A.</a:t>
            </a:r>
          </a:p>
          <a:p>
            <a:pPr marL="342900" indent="-342900" eaLnBrk="1" hangingPunct="1">
              <a:spcBef>
                <a:spcPct val="20000"/>
              </a:spcBef>
              <a:defRPr/>
            </a:pPr>
            <a:r>
              <a:rPr lang="en-US" sz="800" b="1" i="1" kern="0" dirty="0">
                <a:solidFill>
                  <a:schemeClr val="bg1">
                    <a:lumMod val="10000"/>
                  </a:schemeClr>
                </a:solidFill>
                <a:latin typeface="+mn-lt"/>
              </a:rPr>
              <a:t>7) The result of step 6) is information of A.</a:t>
            </a:r>
          </a:p>
          <a:p>
            <a:pPr marL="342900" indent="-342900" eaLnBrk="1" hangingPunct="1">
              <a:spcBef>
                <a:spcPct val="20000"/>
              </a:spcBef>
              <a:defRPr/>
            </a:pPr>
            <a:r>
              <a:rPr lang="en-US" sz="800" b="1" i="1" kern="0" dirty="0">
                <a:solidFill>
                  <a:schemeClr val="bg1">
                    <a:lumMod val="10000"/>
                  </a:schemeClr>
                </a:solidFill>
                <a:latin typeface="+mn-lt"/>
              </a:rPr>
              <a:t>8) It is considered step 3) and with results of step 7) B is generated.</a:t>
            </a:r>
          </a:p>
          <a:p>
            <a:pPr marL="342900" indent="-342900" eaLnBrk="1" hangingPunct="1">
              <a:spcBef>
                <a:spcPct val="20000"/>
              </a:spcBef>
              <a:defRPr/>
            </a:pPr>
            <a:r>
              <a:rPr lang="en-US" sz="800" b="1" i="1" kern="0" dirty="0">
                <a:solidFill>
                  <a:schemeClr val="bg1">
                    <a:lumMod val="10000"/>
                  </a:schemeClr>
                </a:solidFill>
                <a:latin typeface="+mn-lt"/>
              </a:rPr>
              <a:t>9) B is a model.</a:t>
            </a:r>
          </a:p>
          <a:p>
            <a:pPr marL="342900" indent="-342900" eaLnBrk="1" hangingPunct="1">
              <a:spcBef>
                <a:spcPct val="20000"/>
              </a:spcBef>
              <a:defRPr/>
            </a:pPr>
            <a:r>
              <a:rPr lang="en-US" sz="800" b="1" i="1" kern="0" dirty="0">
                <a:solidFill>
                  <a:schemeClr val="bg1">
                    <a:lumMod val="10000"/>
                  </a:schemeClr>
                </a:solidFill>
                <a:latin typeface="+mn-lt"/>
              </a:rPr>
              <a:t>10) Is verified, according step 3), if B is equivalent to A.</a:t>
            </a:r>
          </a:p>
          <a:p>
            <a:pPr marL="342900" indent="-342900" eaLnBrk="1" hangingPunct="1">
              <a:spcBef>
                <a:spcPct val="20000"/>
              </a:spcBef>
              <a:defRPr/>
            </a:pPr>
            <a:r>
              <a:rPr lang="es-MX" sz="800" b="1" i="1" kern="0" dirty="0">
                <a:latin typeface="+mn-lt"/>
              </a:rPr>
              <a:t>11) </a:t>
            </a:r>
            <a:r>
              <a:rPr lang="es-MX" sz="800" b="1" i="1" kern="0" dirty="0" err="1">
                <a:latin typeface="+mn-lt"/>
              </a:rPr>
              <a:t>Conclusions</a:t>
            </a:r>
            <a:r>
              <a:rPr lang="es-MX" sz="800" b="1" i="1" kern="0" dirty="0">
                <a:latin typeface="+mn-lt"/>
              </a:rPr>
              <a:t> are </a:t>
            </a:r>
            <a:r>
              <a:rPr lang="es-MX" sz="800" b="1" i="1" kern="0" dirty="0" err="1">
                <a:latin typeface="+mn-lt"/>
              </a:rPr>
              <a:t>given</a:t>
            </a:r>
            <a:r>
              <a:rPr lang="es-MX" sz="800" b="1" i="1" kern="0" dirty="0">
                <a:latin typeface="+mn-lt"/>
              </a:rPr>
              <a:t>.</a:t>
            </a:r>
          </a:p>
          <a:p>
            <a:pPr marL="342900" indent="-342900" eaLnBrk="1" hangingPunct="1">
              <a:spcBef>
                <a:spcPct val="20000"/>
              </a:spcBef>
              <a:defRPr/>
            </a:pPr>
            <a:r>
              <a:rPr lang="es-MX" sz="800" b="1" i="1" kern="0" dirty="0">
                <a:latin typeface="+mn-lt"/>
              </a:rPr>
              <a:t>12) B </a:t>
            </a:r>
            <a:r>
              <a:rPr lang="es-MX" sz="800" b="1" i="1" kern="0" dirty="0" err="1">
                <a:latin typeface="+mn-lt"/>
              </a:rPr>
              <a:t>is</a:t>
            </a:r>
            <a:r>
              <a:rPr lang="es-MX" sz="800" b="1" i="1" kern="0" dirty="0">
                <a:latin typeface="+mn-lt"/>
              </a:rPr>
              <a:t> </a:t>
            </a:r>
            <a:r>
              <a:rPr lang="es-MX" sz="800" b="1" i="1" kern="0" dirty="0" err="1">
                <a:latin typeface="+mn-lt"/>
              </a:rPr>
              <a:t>revalued</a:t>
            </a:r>
            <a:r>
              <a:rPr lang="es-MX" sz="800" b="1" i="1" kern="0" dirty="0">
                <a:latin typeface="+mn-lt"/>
              </a:rPr>
              <a:t>.</a:t>
            </a:r>
          </a:p>
          <a:p>
            <a:pPr marL="342900" indent="-342900" eaLnBrk="1" hangingPunct="1">
              <a:spcBef>
                <a:spcPct val="20000"/>
              </a:spcBef>
              <a:defRPr/>
            </a:pPr>
            <a:r>
              <a:rPr lang="es-MX" sz="800" b="1" i="1" kern="0" dirty="0">
                <a:latin typeface="+mn-lt"/>
              </a:rPr>
              <a:t>13) B </a:t>
            </a:r>
            <a:r>
              <a:rPr lang="es-MX" sz="800" b="1" i="1" kern="0" dirty="0" err="1">
                <a:latin typeface="+mn-lt"/>
              </a:rPr>
              <a:t>is</a:t>
            </a:r>
            <a:r>
              <a:rPr lang="es-MX" sz="800" b="1" i="1" kern="0" dirty="0">
                <a:latin typeface="+mn-lt"/>
              </a:rPr>
              <a:t> </a:t>
            </a:r>
            <a:r>
              <a:rPr lang="es-MX" sz="800" b="1" i="1" kern="0" dirty="0" err="1">
                <a:latin typeface="+mn-lt"/>
              </a:rPr>
              <a:t>applicable</a:t>
            </a:r>
            <a:r>
              <a:rPr lang="es-MX" sz="800" b="1" i="1" kern="0" dirty="0">
                <a:latin typeface="+mn-lt"/>
              </a:rPr>
              <a:t>.</a:t>
            </a:r>
          </a:p>
        </p:txBody>
      </p:sp>
      <p:pic>
        <p:nvPicPr>
          <p:cNvPr id="19461" name="4 Imagen"/>
          <p:cNvPicPr>
            <a:picLocks noChangeAspect="1" noChangeArrowheads="1"/>
          </p:cNvPicPr>
          <p:nvPr/>
        </p:nvPicPr>
        <p:blipFill>
          <a:blip r:embed="rId2" cstate="print"/>
          <a:srcRect l="41470" t="65508" r="39316" b="12032"/>
          <a:stretch>
            <a:fillRect/>
          </a:stretch>
        </p:blipFill>
        <p:spPr bwMode="auto">
          <a:xfrm>
            <a:off x="5105400" y="2133600"/>
            <a:ext cx="1104900" cy="704850"/>
          </a:xfrm>
          <a:prstGeom prst="rect">
            <a:avLst/>
          </a:prstGeom>
          <a:noFill/>
          <a:ln w="9525">
            <a:noFill/>
            <a:miter lim="800000"/>
            <a:headEnd/>
            <a:tailEnd/>
          </a:ln>
        </p:spPr>
      </p:pic>
      <p:pic>
        <p:nvPicPr>
          <p:cNvPr id="19462" name="5 Imagen"/>
          <p:cNvPicPr>
            <a:picLocks noChangeAspect="1" noChangeArrowheads="1"/>
          </p:cNvPicPr>
          <p:nvPr/>
        </p:nvPicPr>
        <p:blipFill>
          <a:blip r:embed="rId3" cstate="print"/>
          <a:srcRect l="32051" t="41978" r="33333" b="17914"/>
          <a:stretch>
            <a:fillRect/>
          </a:stretch>
        </p:blipFill>
        <p:spPr bwMode="auto">
          <a:xfrm>
            <a:off x="6477000" y="2133600"/>
            <a:ext cx="1143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pPr eaLnBrk="1" hangingPunct="1"/>
            <a:r>
              <a:rPr lang="es-MX" smtClean="0"/>
              <a:t>Case of study</a:t>
            </a:r>
          </a:p>
        </p:txBody>
      </p:sp>
      <p:sp>
        <p:nvSpPr>
          <p:cNvPr id="20483" name="2 Marcador de contenido"/>
          <p:cNvSpPr>
            <a:spLocks noGrp="1"/>
          </p:cNvSpPr>
          <p:nvPr>
            <p:ph idx="1"/>
          </p:nvPr>
        </p:nvSpPr>
        <p:spPr/>
        <p:txBody>
          <a:bodyPr/>
          <a:lstStyle/>
          <a:p>
            <a:pPr eaLnBrk="1" hangingPunct="1">
              <a:buFontTx/>
              <a:buNone/>
            </a:pPr>
            <a:r>
              <a:rPr lang="es-MX" sz="1000" b="1" i="1" dirty="0" smtClean="0"/>
              <a:t>11) </a:t>
            </a:r>
            <a:r>
              <a:rPr lang="es-MX" sz="1000" b="1" i="1" dirty="0" err="1" smtClean="0"/>
              <a:t>Conclusions</a:t>
            </a:r>
            <a:r>
              <a:rPr lang="es-MX" sz="1000" b="1" i="1" dirty="0" smtClean="0"/>
              <a:t> are </a:t>
            </a:r>
            <a:r>
              <a:rPr lang="es-MX" sz="1000" b="1" i="1" dirty="0" err="1" smtClean="0"/>
              <a:t>given</a:t>
            </a:r>
            <a:r>
              <a:rPr lang="es-MX" sz="1000" b="1" i="1" dirty="0" smtClean="0"/>
              <a:t>.</a:t>
            </a:r>
          </a:p>
          <a:p>
            <a:pPr eaLnBrk="1" hangingPunct="1">
              <a:buFontTx/>
              <a:buNone/>
            </a:pPr>
            <a:r>
              <a:rPr lang="en-US" sz="1000" dirty="0" smtClean="0"/>
              <a:t>          In this step it provide some conclusions about the duplicate B. For example, model B is representative of A, or the stress model allowed to identify high concentration of stress.</a:t>
            </a:r>
          </a:p>
          <a:p>
            <a:pPr eaLnBrk="1" hangingPunct="1">
              <a:buFontTx/>
              <a:buNone/>
            </a:pPr>
            <a:endParaRPr lang="en-US" sz="1000" dirty="0" smtClean="0"/>
          </a:p>
          <a:p>
            <a:pPr eaLnBrk="1" hangingPunct="1">
              <a:buFontTx/>
              <a:buNone/>
            </a:pPr>
            <a:endParaRPr lang="en-US" sz="1000" dirty="0" smtClean="0"/>
          </a:p>
          <a:p>
            <a:pPr eaLnBrk="1" hangingPunct="1">
              <a:buFontTx/>
              <a:buNone/>
            </a:pPr>
            <a:r>
              <a:rPr lang="es-MX" sz="1000" b="1" i="1" dirty="0" smtClean="0"/>
              <a:t>12) B </a:t>
            </a:r>
            <a:r>
              <a:rPr lang="es-MX" sz="1000" b="1" i="1" dirty="0" err="1" smtClean="0"/>
              <a:t>is</a:t>
            </a:r>
            <a:r>
              <a:rPr lang="es-MX" sz="1000" b="1" i="1" dirty="0" smtClean="0"/>
              <a:t> </a:t>
            </a:r>
            <a:r>
              <a:rPr lang="es-MX" sz="1000" b="1" i="1" dirty="0" err="1" smtClean="0"/>
              <a:t>revalued</a:t>
            </a:r>
            <a:r>
              <a:rPr lang="es-MX" sz="1000" b="1" i="1" dirty="0" smtClean="0"/>
              <a:t>.</a:t>
            </a:r>
          </a:p>
          <a:p>
            <a:pPr eaLnBrk="1" hangingPunct="1">
              <a:buFontTx/>
              <a:buNone/>
            </a:pPr>
            <a:r>
              <a:rPr lang="en-US" sz="1000" dirty="0" smtClean="0"/>
              <a:t>          Once given the final conclusions of the primary process of reverse engineering should revalue B, that means, evaluate each model obtained from the implementation of each research program. This assessment is performed only on B and is to determine the added value of the obtained models.</a:t>
            </a:r>
          </a:p>
          <a:p>
            <a:pPr eaLnBrk="1" hangingPunct="1">
              <a:buFontTx/>
              <a:buNone/>
            </a:pPr>
            <a:r>
              <a:rPr lang="es-MX" sz="1000" b="1" i="1" dirty="0" smtClean="0"/>
              <a:t>13) B </a:t>
            </a:r>
            <a:r>
              <a:rPr lang="es-MX" sz="1000" b="1" i="1" dirty="0" err="1" smtClean="0"/>
              <a:t>applies</a:t>
            </a:r>
            <a:r>
              <a:rPr lang="es-MX" sz="1000" b="1" i="1" dirty="0" smtClean="0"/>
              <a:t>.</a:t>
            </a:r>
          </a:p>
          <a:p>
            <a:pPr eaLnBrk="1" hangingPunct="1">
              <a:buFontTx/>
              <a:buNone/>
            </a:pPr>
            <a:r>
              <a:rPr lang="en-US" sz="1000" dirty="0" smtClean="0"/>
              <a:t>          This step completes the implementation of the method of reverse engineering and consists of evaluating all possible applications of the model B. For example, the finite element model can be applied to known strains and displacements for different working conditions of the duplicate</a:t>
            </a:r>
            <a:r>
              <a:rPr lang="en-US" sz="1400" dirty="0" smtClean="0"/>
              <a:t>.</a:t>
            </a:r>
            <a:endParaRPr lang="es-MX" sz="1400" dirty="0" smtClean="0"/>
          </a:p>
        </p:txBody>
      </p:sp>
      <p:sp>
        <p:nvSpPr>
          <p:cNvPr id="9" name="2 Marcador de contenido"/>
          <p:cNvSpPr txBox="1">
            <a:spLocks/>
          </p:cNvSpPr>
          <p:nvPr/>
        </p:nvSpPr>
        <p:spPr bwMode="auto">
          <a:xfrm>
            <a:off x="2895600" y="4038600"/>
            <a:ext cx="3886200" cy="2209800"/>
          </a:xfrm>
          <a:prstGeom prst="rect">
            <a:avLst/>
          </a:prstGeom>
          <a:noFill/>
          <a:ln w="19050">
            <a:solidFill>
              <a:srgbClr val="C00000"/>
            </a:solidFill>
            <a:miter lim="800000"/>
            <a:headEnd/>
            <a:tailEnd/>
          </a:ln>
          <a:effectLst>
            <a:glow rad="139700">
              <a:schemeClr val="accent4">
                <a:satMod val="175000"/>
                <a:alpha val="40000"/>
              </a:schemeClr>
            </a:glow>
            <a:innerShdw blurRad="63500" dist="50800" dir="13500000">
              <a:prstClr val="black">
                <a:alpha val="50000"/>
              </a:prstClr>
            </a:innerShdw>
          </a:effectLst>
          <a:scene3d>
            <a:camera prst="perspectiveFront"/>
            <a:lightRig rig="threePt" dir="t"/>
          </a:scene3d>
        </p:spPr>
        <p:txBody>
          <a:bodyPr/>
          <a:lstStyle/>
          <a:p>
            <a:pPr marL="342900" indent="-342900" eaLnBrk="1" hangingPunct="1">
              <a:spcBef>
                <a:spcPct val="20000"/>
              </a:spcBef>
              <a:defRPr/>
            </a:pPr>
            <a:r>
              <a:rPr lang="en-US" sz="1400" b="1" i="1" kern="0" dirty="0">
                <a:latin typeface="+mn-lt"/>
              </a:rPr>
              <a:t>Reverse engineering methodology</a:t>
            </a:r>
          </a:p>
          <a:p>
            <a:pPr marL="342900" indent="-342900" eaLnBrk="1" hangingPunct="1">
              <a:spcBef>
                <a:spcPct val="20000"/>
              </a:spcBef>
              <a:defRPr/>
            </a:pPr>
            <a:r>
              <a:rPr lang="en-US" sz="800" b="1" i="1" kern="0" dirty="0">
                <a:latin typeface="+mn-lt"/>
              </a:rPr>
              <a:t>1) Presented the </a:t>
            </a:r>
            <a:r>
              <a:rPr lang="en-US" sz="800" b="1" i="1" kern="0" dirty="0" err="1">
                <a:latin typeface="+mn-lt"/>
              </a:rPr>
              <a:t>referente</a:t>
            </a:r>
            <a:r>
              <a:rPr lang="en-US" sz="800" b="1" i="1" kern="0" dirty="0">
                <a:latin typeface="+mn-lt"/>
              </a:rPr>
              <a:t> object A.</a:t>
            </a:r>
          </a:p>
          <a:p>
            <a:pPr marL="342900" indent="-342900" eaLnBrk="1" hangingPunct="1">
              <a:spcBef>
                <a:spcPct val="20000"/>
              </a:spcBef>
              <a:defRPr/>
            </a:pPr>
            <a:r>
              <a:rPr lang="es-MX" sz="800" b="1" i="1" kern="0" dirty="0">
                <a:latin typeface="+mn-lt"/>
              </a:rPr>
              <a:t>2) Define </a:t>
            </a:r>
            <a:r>
              <a:rPr lang="es-MX" sz="800" b="1" i="1" kern="0" dirty="0" err="1">
                <a:latin typeface="+mn-lt"/>
              </a:rPr>
              <a:t>the</a:t>
            </a:r>
            <a:r>
              <a:rPr lang="es-MX" sz="800" b="1" i="1" kern="0" dirty="0">
                <a:latin typeface="+mn-lt"/>
              </a:rPr>
              <a:t> </a:t>
            </a:r>
            <a:r>
              <a:rPr lang="es-MX" sz="800" b="1" i="1" kern="0" dirty="0" err="1">
                <a:latin typeface="+mn-lt"/>
              </a:rPr>
              <a:t>references</a:t>
            </a:r>
            <a:r>
              <a:rPr lang="es-MX" sz="800" b="1" i="1" kern="0" dirty="0">
                <a:latin typeface="+mn-lt"/>
              </a:rPr>
              <a:t>.</a:t>
            </a:r>
          </a:p>
          <a:p>
            <a:pPr marL="342900" indent="-342900" eaLnBrk="1" hangingPunct="1">
              <a:spcBef>
                <a:spcPct val="20000"/>
              </a:spcBef>
              <a:defRPr/>
            </a:pPr>
            <a:r>
              <a:rPr lang="es-MX" sz="800" b="1" i="1" kern="0" dirty="0">
                <a:latin typeface="+mn-lt"/>
              </a:rPr>
              <a:t>3) Define </a:t>
            </a:r>
            <a:r>
              <a:rPr lang="es-MX" sz="800" b="1" i="1" kern="0" dirty="0" err="1">
                <a:latin typeface="+mn-lt"/>
              </a:rPr>
              <a:t>the</a:t>
            </a:r>
            <a:r>
              <a:rPr lang="es-MX" sz="800" b="1" i="1" kern="0" dirty="0">
                <a:latin typeface="+mn-lt"/>
              </a:rPr>
              <a:t> </a:t>
            </a:r>
            <a:r>
              <a:rPr lang="es-MX" sz="800" b="1" i="1" kern="0" dirty="0" err="1">
                <a:latin typeface="+mn-lt"/>
              </a:rPr>
              <a:t>objectives</a:t>
            </a:r>
            <a:r>
              <a:rPr lang="es-MX" sz="800" b="1" i="1" kern="0" dirty="0">
                <a:latin typeface="+mn-lt"/>
              </a:rPr>
              <a:t>.</a:t>
            </a:r>
          </a:p>
          <a:p>
            <a:pPr marL="342900" indent="-342900" eaLnBrk="1" hangingPunct="1">
              <a:spcBef>
                <a:spcPct val="20000"/>
              </a:spcBef>
              <a:defRPr/>
            </a:pPr>
            <a:r>
              <a:rPr lang="en-US" sz="800" b="1" i="1" kern="0" dirty="0">
                <a:latin typeface="+mn-lt"/>
              </a:rPr>
              <a:t>4) Steps 2 and 3, designs the research’s process.</a:t>
            </a:r>
          </a:p>
          <a:p>
            <a:pPr marL="342900" indent="-342900" eaLnBrk="1" hangingPunct="1">
              <a:spcBef>
                <a:spcPct val="20000"/>
              </a:spcBef>
              <a:defRPr/>
            </a:pPr>
            <a:r>
              <a:rPr lang="en-US" sz="800" b="1" i="1" kern="0" dirty="0">
                <a:latin typeface="+mn-lt"/>
              </a:rPr>
              <a:t>5) Product design of step 4) is a plan or operational research program.</a:t>
            </a:r>
          </a:p>
          <a:p>
            <a:pPr marL="342900" indent="-342900" eaLnBrk="1" hangingPunct="1">
              <a:spcBef>
                <a:spcPct val="20000"/>
              </a:spcBef>
              <a:defRPr/>
            </a:pPr>
            <a:r>
              <a:rPr lang="en-US" sz="800" b="1" i="1" kern="0" dirty="0">
                <a:latin typeface="+mn-lt"/>
              </a:rPr>
              <a:t>6) P is applied to object A.</a:t>
            </a:r>
          </a:p>
          <a:p>
            <a:pPr marL="342900" indent="-342900" eaLnBrk="1" hangingPunct="1">
              <a:spcBef>
                <a:spcPct val="20000"/>
              </a:spcBef>
              <a:defRPr/>
            </a:pPr>
            <a:r>
              <a:rPr lang="en-US" sz="800" b="1" i="1" kern="0" dirty="0">
                <a:latin typeface="+mn-lt"/>
              </a:rPr>
              <a:t>7) The result of step 6) is information of A.</a:t>
            </a:r>
          </a:p>
          <a:p>
            <a:pPr marL="342900" indent="-342900" eaLnBrk="1" hangingPunct="1">
              <a:spcBef>
                <a:spcPct val="20000"/>
              </a:spcBef>
              <a:defRPr/>
            </a:pPr>
            <a:r>
              <a:rPr lang="en-US" sz="800" b="1" i="1" kern="0" dirty="0">
                <a:latin typeface="+mn-lt"/>
              </a:rPr>
              <a:t>8) It is considered step 3) and with results of step 7) B is generated.</a:t>
            </a:r>
          </a:p>
          <a:p>
            <a:pPr marL="342900" indent="-342900" eaLnBrk="1" hangingPunct="1">
              <a:spcBef>
                <a:spcPct val="20000"/>
              </a:spcBef>
              <a:defRPr/>
            </a:pPr>
            <a:r>
              <a:rPr lang="en-US" sz="800" b="1" i="1" kern="0" dirty="0">
                <a:latin typeface="+mn-lt"/>
              </a:rPr>
              <a:t>9) B is a model.</a:t>
            </a:r>
          </a:p>
          <a:p>
            <a:pPr marL="342900" indent="-342900" eaLnBrk="1" hangingPunct="1">
              <a:spcBef>
                <a:spcPct val="20000"/>
              </a:spcBef>
              <a:defRPr/>
            </a:pPr>
            <a:r>
              <a:rPr lang="en-US" sz="800" b="1" i="1" kern="0" dirty="0">
                <a:latin typeface="+mn-lt"/>
              </a:rPr>
              <a:t>10) Is verified, according step 3), if B is equivalent to A.</a:t>
            </a:r>
          </a:p>
          <a:p>
            <a:pPr marL="342900" indent="-342900" eaLnBrk="1" hangingPunct="1">
              <a:spcBef>
                <a:spcPct val="20000"/>
              </a:spcBef>
              <a:defRPr/>
            </a:pPr>
            <a:r>
              <a:rPr lang="es-MX" sz="800" b="1" i="1" kern="0" dirty="0">
                <a:solidFill>
                  <a:schemeClr val="bg1">
                    <a:lumMod val="10000"/>
                  </a:schemeClr>
                </a:solidFill>
                <a:latin typeface="+mn-lt"/>
              </a:rPr>
              <a:t>11) </a:t>
            </a:r>
            <a:r>
              <a:rPr lang="es-MX" sz="800" b="1" i="1" kern="0" dirty="0" err="1">
                <a:solidFill>
                  <a:schemeClr val="bg1">
                    <a:lumMod val="10000"/>
                  </a:schemeClr>
                </a:solidFill>
                <a:latin typeface="+mn-lt"/>
              </a:rPr>
              <a:t>Conclusions</a:t>
            </a:r>
            <a:r>
              <a:rPr lang="es-MX" sz="800" b="1" i="1" kern="0" dirty="0">
                <a:solidFill>
                  <a:schemeClr val="bg1">
                    <a:lumMod val="10000"/>
                  </a:schemeClr>
                </a:solidFill>
                <a:latin typeface="+mn-lt"/>
              </a:rPr>
              <a:t> are </a:t>
            </a:r>
            <a:r>
              <a:rPr lang="es-MX" sz="800" b="1" i="1" kern="0" dirty="0" err="1">
                <a:solidFill>
                  <a:schemeClr val="bg1">
                    <a:lumMod val="10000"/>
                  </a:schemeClr>
                </a:solidFill>
                <a:latin typeface="+mn-lt"/>
              </a:rPr>
              <a:t>given</a:t>
            </a:r>
            <a:r>
              <a:rPr lang="es-MX" sz="800" b="1" i="1" kern="0" dirty="0">
                <a:solidFill>
                  <a:schemeClr val="bg1">
                    <a:lumMod val="10000"/>
                  </a:schemeClr>
                </a:solidFill>
                <a:latin typeface="+mn-lt"/>
              </a:rPr>
              <a:t>.</a:t>
            </a:r>
          </a:p>
          <a:p>
            <a:pPr marL="342900" indent="-342900" eaLnBrk="1" hangingPunct="1">
              <a:spcBef>
                <a:spcPct val="20000"/>
              </a:spcBef>
              <a:defRPr/>
            </a:pPr>
            <a:r>
              <a:rPr lang="es-MX" sz="800" b="1" i="1" kern="0" dirty="0">
                <a:solidFill>
                  <a:schemeClr val="bg1">
                    <a:lumMod val="10000"/>
                  </a:schemeClr>
                </a:solidFill>
                <a:latin typeface="+mn-lt"/>
              </a:rPr>
              <a:t>12) B </a:t>
            </a:r>
            <a:r>
              <a:rPr lang="es-MX" sz="800" b="1" i="1" kern="0" dirty="0" err="1">
                <a:solidFill>
                  <a:schemeClr val="bg1">
                    <a:lumMod val="10000"/>
                  </a:schemeClr>
                </a:solidFill>
                <a:latin typeface="+mn-lt"/>
              </a:rPr>
              <a:t>is</a:t>
            </a:r>
            <a:r>
              <a:rPr lang="es-MX" sz="800" b="1" i="1" kern="0" dirty="0">
                <a:solidFill>
                  <a:schemeClr val="bg1">
                    <a:lumMod val="10000"/>
                  </a:schemeClr>
                </a:solidFill>
                <a:latin typeface="+mn-lt"/>
              </a:rPr>
              <a:t> </a:t>
            </a:r>
            <a:r>
              <a:rPr lang="es-MX" sz="800" b="1" i="1" kern="0" dirty="0" err="1">
                <a:solidFill>
                  <a:schemeClr val="bg1">
                    <a:lumMod val="10000"/>
                  </a:schemeClr>
                </a:solidFill>
                <a:latin typeface="+mn-lt"/>
              </a:rPr>
              <a:t>revalued</a:t>
            </a:r>
            <a:r>
              <a:rPr lang="es-MX" sz="800" b="1" i="1" kern="0" dirty="0">
                <a:solidFill>
                  <a:schemeClr val="bg1">
                    <a:lumMod val="10000"/>
                  </a:schemeClr>
                </a:solidFill>
                <a:latin typeface="+mn-lt"/>
              </a:rPr>
              <a:t>.</a:t>
            </a:r>
          </a:p>
          <a:p>
            <a:pPr marL="342900" indent="-342900" eaLnBrk="1" hangingPunct="1">
              <a:spcBef>
                <a:spcPct val="20000"/>
              </a:spcBef>
              <a:defRPr/>
            </a:pPr>
            <a:r>
              <a:rPr lang="es-MX" sz="800" b="1" i="1" kern="0" dirty="0">
                <a:solidFill>
                  <a:schemeClr val="bg1">
                    <a:lumMod val="10000"/>
                  </a:schemeClr>
                </a:solidFill>
                <a:latin typeface="+mn-lt"/>
              </a:rPr>
              <a:t>13) B </a:t>
            </a:r>
            <a:r>
              <a:rPr lang="es-MX" sz="800" b="1" i="1" kern="0" dirty="0" err="1">
                <a:solidFill>
                  <a:schemeClr val="bg1">
                    <a:lumMod val="10000"/>
                  </a:schemeClr>
                </a:solidFill>
                <a:latin typeface="+mn-lt"/>
              </a:rPr>
              <a:t>is</a:t>
            </a:r>
            <a:r>
              <a:rPr lang="es-MX" sz="800" b="1" i="1" kern="0" dirty="0">
                <a:solidFill>
                  <a:schemeClr val="bg1">
                    <a:lumMod val="10000"/>
                  </a:schemeClr>
                </a:solidFill>
                <a:latin typeface="+mn-lt"/>
              </a:rPr>
              <a:t> </a:t>
            </a:r>
            <a:r>
              <a:rPr lang="es-MX" sz="800" b="1" i="1" kern="0" dirty="0" err="1">
                <a:solidFill>
                  <a:schemeClr val="bg1">
                    <a:lumMod val="10000"/>
                  </a:schemeClr>
                </a:solidFill>
                <a:latin typeface="+mn-lt"/>
              </a:rPr>
              <a:t>applicable</a:t>
            </a:r>
            <a:r>
              <a:rPr lang="es-MX" sz="800" b="1" i="1" kern="0" dirty="0">
                <a:solidFill>
                  <a:schemeClr val="bg1">
                    <a:lumMod val="10000"/>
                  </a:schemeClr>
                </a:solidFill>
                <a:latin typeface="+mn-lt"/>
              </a:rPr>
              <a:t>.</a:t>
            </a:r>
          </a:p>
        </p:txBody>
      </p:sp>
      <p:pic>
        <p:nvPicPr>
          <p:cNvPr id="20485" name="5 Imagen"/>
          <p:cNvPicPr>
            <a:picLocks noChangeAspect="1" noChangeArrowheads="1"/>
          </p:cNvPicPr>
          <p:nvPr/>
        </p:nvPicPr>
        <p:blipFill>
          <a:blip r:embed="rId2" cstate="print"/>
          <a:srcRect l="41470" t="65508" r="39316" b="12032"/>
          <a:stretch>
            <a:fillRect/>
          </a:stretch>
        </p:blipFill>
        <p:spPr bwMode="auto">
          <a:xfrm>
            <a:off x="3276600" y="2133600"/>
            <a:ext cx="1104900" cy="704850"/>
          </a:xfrm>
          <a:prstGeom prst="rect">
            <a:avLst/>
          </a:prstGeom>
          <a:noFill/>
          <a:ln w="9525">
            <a:noFill/>
            <a:miter lim="800000"/>
            <a:headEnd/>
            <a:tailEnd/>
          </a:ln>
        </p:spPr>
      </p:pic>
      <p:pic>
        <p:nvPicPr>
          <p:cNvPr id="20486" name="6 Imagen"/>
          <p:cNvPicPr>
            <a:picLocks noChangeAspect="1" noChangeArrowheads="1"/>
          </p:cNvPicPr>
          <p:nvPr/>
        </p:nvPicPr>
        <p:blipFill>
          <a:blip r:embed="rId3" cstate="print"/>
          <a:srcRect l="32051" t="41978" r="33333" b="17914"/>
          <a:stretch>
            <a:fillRect/>
          </a:stretch>
        </p:blipFill>
        <p:spPr bwMode="auto">
          <a:xfrm>
            <a:off x="4648200" y="2133600"/>
            <a:ext cx="1143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p:txBody>
          <a:bodyPr/>
          <a:lstStyle/>
          <a:p>
            <a:pPr eaLnBrk="1" hangingPunct="1">
              <a:buFontTx/>
              <a:buNone/>
            </a:pPr>
            <a:r>
              <a:rPr lang="en-US" sz="2800" b="1" smtClean="0"/>
              <a:t>   </a:t>
            </a:r>
            <a:r>
              <a:rPr lang="en-US" sz="2400" b="1" smtClean="0"/>
              <a:t>Reverse Engineering is a methodology that should be formally taught in the universities, it is the key to knowledge and technology development. However, it is necessary to systematize the teaching, development processes of reverse engineering as is the case of the method described in this article. The research programs form the core of Reverse Engineering, for determining the procedures to follow, computational and experimental tools and measurement equipment required for the analysis of the reference object.</a:t>
            </a:r>
            <a:endParaRPr lang="es-MX" sz="2400" b="1" smtClean="0"/>
          </a:p>
        </p:txBody>
      </p:sp>
      <p:sp>
        <p:nvSpPr>
          <p:cNvPr id="21507" name="1 Título"/>
          <p:cNvSpPr>
            <a:spLocks noGrp="1"/>
          </p:cNvSpPr>
          <p:nvPr>
            <p:ph type="title"/>
          </p:nvPr>
        </p:nvSpPr>
        <p:spPr/>
        <p:txBody>
          <a:bodyPr/>
          <a:lstStyle/>
          <a:p>
            <a:pPr eaLnBrk="1" hangingPunct="1"/>
            <a:r>
              <a:rPr lang="en-US" sz="2000" b="1" smtClean="0"/>
              <a:t>Some considerations for engineering </a:t>
            </a:r>
            <a:r>
              <a:rPr lang="es-MX" sz="2000" b="1" smtClean="0"/>
              <a:t>education</a:t>
            </a:r>
            <a:endParaRPr lang="es-MX"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eaLnBrk="1" hangingPunct="1"/>
            <a:r>
              <a:rPr lang="es-MX" smtClean="0"/>
              <a:t>Authors:</a:t>
            </a:r>
          </a:p>
        </p:txBody>
      </p:sp>
      <p:sp>
        <p:nvSpPr>
          <p:cNvPr id="4099" name="2 Marcador de contenido"/>
          <p:cNvSpPr>
            <a:spLocks noGrp="1"/>
          </p:cNvSpPr>
          <p:nvPr>
            <p:ph idx="1"/>
          </p:nvPr>
        </p:nvSpPr>
        <p:spPr/>
        <p:txBody>
          <a:bodyPr/>
          <a:lstStyle/>
          <a:p>
            <a:pPr eaLnBrk="1" hangingPunct="1">
              <a:buFontTx/>
              <a:buNone/>
            </a:pPr>
            <a:endParaRPr lang="es-MX" sz="1400" b="1" smtClean="0"/>
          </a:p>
          <a:p>
            <a:pPr eaLnBrk="1" hangingPunct="1">
              <a:buFontTx/>
              <a:buNone/>
            </a:pPr>
            <a:r>
              <a:rPr lang="es-MX" sz="1400" b="1" smtClean="0"/>
              <a:t>Gabriel Luna Sandoval, 1Centro de Estudios Superiores del Estado de Sonora, San Luis Río Colorado, Sonora, México, gabriel.luna@cesues.edu.mx</a:t>
            </a:r>
          </a:p>
          <a:p>
            <a:pPr eaLnBrk="1" hangingPunct="1">
              <a:buFontTx/>
              <a:buNone/>
            </a:pPr>
            <a:r>
              <a:rPr lang="es-MX" sz="1400" b="1" smtClean="0"/>
              <a:t>Eusebio Jiménez López, 2Centro Innovación y Transferencia de Tecnologías (CINNTRA) de la</a:t>
            </a:r>
          </a:p>
          <a:p>
            <a:pPr eaLnBrk="1" hangingPunct="1">
              <a:buFontTx/>
              <a:buNone/>
            </a:pPr>
            <a:r>
              <a:rPr lang="es-MX" sz="1400" b="1" smtClean="0"/>
              <a:t>	Universidad Tecnológica del Sur de Sonora-IIMM. Parque Tecnológico SONORASOFT. Cd. Obregón , Sonora, México., ejimenezl@msn.com</a:t>
            </a:r>
          </a:p>
          <a:p>
            <a:pPr eaLnBrk="1" hangingPunct="1">
              <a:buFontTx/>
              <a:buNone/>
            </a:pPr>
            <a:r>
              <a:rPr lang="es-MX" sz="1400" b="1" smtClean="0"/>
              <a:t>Luis Andrés García Velázquez, 3Universidad La Salle Noroeste, Cd. Obregón, Sonora, México,</a:t>
            </a:r>
          </a:p>
          <a:p>
            <a:pPr eaLnBrk="1" hangingPunct="1">
              <a:buFontTx/>
              <a:buNone/>
            </a:pPr>
            <a:r>
              <a:rPr lang="es-MX" sz="1400" b="1" smtClean="0"/>
              <a:t>	lgarcia@ulsa-noroeste.com</a:t>
            </a:r>
          </a:p>
          <a:p>
            <a:pPr eaLnBrk="1" hangingPunct="1">
              <a:buFontTx/>
              <a:buNone/>
            </a:pPr>
            <a:r>
              <a:rPr lang="es-MX" sz="1400" b="1" smtClean="0"/>
              <a:t>Saúl Ontiveros Moroyoqui, 4Centro de Manufactura y Mantenimiento Industrial (CMMI) de la</a:t>
            </a:r>
          </a:p>
          <a:p>
            <a:pPr eaLnBrk="1" hangingPunct="1">
              <a:buFontTx/>
              <a:buNone/>
            </a:pPr>
            <a:r>
              <a:rPr lang="es-MX" sz="1400" b="1" smtClean="0"/>
              <a:t>	Universidad Tecnológica de Nogales, Nogales, Sonora, México, sare9825@hotmail.com</a:t>
            </a:r>
          </a:p>
          <a:p>
            <a:pPr eaLnBrk="1" hangingPunct="1">
              <a:buFontTx/>
              <a:buNone/>
            </a:pPr>
            <a:r>
              <a:rPr lang="es-MX" sz="1400" b="1" smtClean="0"/>
              <a:t>Luis Reyes Ávila , 5Innovación en Ingeniería de Manufactura y Mantenimiento S de RL MI (IIMM) &amp; Instituto Mexicano del Transporte, Cd. Obregón, Sonora, México, lreyesa@imt.mx</a:t>
            </a:r>
          </a:p>
          <a:p>
            <a:pPr eaLnBrk="1" hangingPunct="1">
              <a:buFontTx/>
              <a:buNone/>
            </a:pPr>
            <a:r>
              <a:rPr lang="es-MX" sz="1400" b="1" smtClean="0"/>
              <a:t>Víctor Manuel Martínez Molina, 6CADET de la Universidad Tecnológica del Sur, Cd. Obregón,</a:t>
            </a:r>
          </a:p>
          <a:p>
            <a:pPr eaLnBrk="1" hangingPunct="1">
              <a:buFontTx/>
              <a:buNone/>
            </a:pPr>
            <a:r>
              <a:rPr lang="es-MX" sz="1400" b="1" smtClean="0"/>
              <a:t>	Sonora, México, servihidraulica@hotmail.com</a:t>
            </a:r>
          </a:p>
          <a:p>
            <a:pPr eaLnBrk="1" hangingPunct="1">
              <a:buFontTx/>
              <a:buNone/>
            </a:pPr>
            <a:r>
              <a:rPr lang="es-MX" sz="1400" b="1" smtClean="0"/>
              <a:t>Juan Delfín Vázquez, 7CETA. Instituto Tecnológico Superior de Cajeme. Cd. Obregón Sonora, México. jjdel1704@yahoo.com.mx</a:t>
            </a:r>
          </a:p>
          <a:p>
            <a:pPr eaLnBrk="1" hangingPunct="1">
              <a:buFontTx/>
              <a:buNone/>
            </a:pPr>
            <a:r>
              <a:rPr lang="es-MX" sz="1400" b="1" smtClean="0"/>
              <a:t>Baldomero Lucero Velázquez, 8Instituto Tecnológico Superior de Cajeme. Cd. Obregón Sonora,</a:t>
            </a:r>
          </a:p>
          <a:p>
            <a:pPr eaLnBrk="1" hangingPunct="1">
              <a:buFontTx/>
              <a:buNone/>
            </a:pPr>
            <a:r>
              <a:rPr lang="es-MX" sz="1400" b="1" smtClean="0"/>
              <a:t>	México. blv72@hotmail.com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p:txBody>
          <a:bodyPr/>
          <a:lstStyle/>
          <a:p>
            <a:pPr eaLnBrk="1" hangingPunct="1">
              <a:buFontTx/>
              <a:buNone/>
            </a:pPr>
            <a:r>
              <a:rPr lang="en-US" sz="2000" b="1" smtClean="0"/>
              <a:t>     </a:t>
            </a:r>
          </a:p>
          <a:p>
            <a:pPr eaLnBrk="1" hangingPunct="1">
              <a:buFontTx/>
              <a:buNone/>
            </a:pPr>
            <a:r>
              <a:rPr lang="en-US" sz="2000" b="1" smtClean="0"/>
              <a:t>    </a:t>
            </a:r>
            <a:r>
              <a:rPr lang="en-US" sz="2400" b="1" smtClean="0"/>
              <a:t>The number of research programs and the complexity of them depend on the real needs of the person requesting for reverse engineering, ie: for the customer. In the case of the teaching in engineering subjects in many areas such as Mechanical, Manufacturing and Production Systems Maintenance should consider the Reverse Engineering as a useful method, necessary and powerful which can be used to learn in a systematic form parts, products and systems.</a:t>
            </a:r>
            <a:endParaRPr lang="es-MX" sz="2400" b="1" smtClean="0"/>
          </a:p>
        </p:txBody>
      </p:sp>
      <p:sp>
        <p:nvSpPr>
          <p:cNvPr id="22531" name="1 Título"/>
          <p:cNvSpPr>
            <a:spLocks noGrp="1"/>
          </p:cNvSpPr>
          <p:nvPr>
            <p:ph type="title"/>
          </p:nvPr>
        </p:nvSpPr>
        <p:spPr/>
        <p:txBody>
          <a:bodyPr/>
          <a:lstStyle/>
          <a:p>
            <a:pPr eaLnBrk="1" hangingPunct="1"/>
            <a:r>
              <a:rPr lang="en-US" sz="2000" b="1" smtClean="0"/>
              <a:t>Some considerations for engineering </a:t>
            </a:r>
            <a:r>
              <a:rPr lang="es-MX" sz="2000" b="1" smtClean="0"/>
              <a:t>education</a:t>
            </a:r>
            <a:endParaRPr lang="es-MX" sz="2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p:txBody>
          <a:bodyPr/>
          <a:lstStyle/>
          <a:p>
            <a:pPr eaLnBrk="1" hangingPunct="1">
              <a:buFontTx/>
              <a:buNone/>
            </a:pPr>
            <a:r>
              <a:rPr lang="es-MX" sz="1600" b="1" smtClean="0"/>
              <a:t>Conclusions</a:t>
            </a:r>
          </a:p>
          <a:p>
            <a:pPr eaLnBrk="1" hangingPunct="1">
              <a:buFontTx/>
              <a:buNone/>
            </a:pPr>
            <a:r>
              <a:rPr lang="en-US" sz="1600" smtClean="0"/>
              <a:t>       This article has presented a method of reverse engineering which can be useful for engineering education. In addition, was presented 4 research programs related to the analysis of a reference object. The conclusions related to this investigation are summarized in the following points:</a:t>
            </a:r>
          </a:p>
          <a:p>
            <a:pPr eaLnBrk="1" hangingPunct="1">
              <a:buFontTx/>
              <a:buNone/>
            </a:pPr>
            <a:r>
              <a:rPr lang="en-US" sz="1600" smtClean="0"/>
              <a:t>       - The reverse engineering method presented in this article allowed to analyze a piece in a systematic manner through the application of different research programs. This systematization can be useful for engineering education.</a:t>
            </a:r>
          </a:p>
          <a:p>
            <a:pPr eaLnBrk="1" hangingPunct="1">
              <a:buFontTx/>
              <a:buNone/>
            </a:pPr>
            <a:r>
              <a:rPr lang="en-US" sz="1600" smtClean="0"/>
              <a:t>       - In the case of the discussed piece in this paper, the applied research programs were demonstrative and didactic, as well as learn and apply various computational and experimental tools to know useful and functional information of the reference object, such as the Finite Element Method and wire-EDM technology.</a:t>
            </a:r>
          </a:p>
          <a:p>
            <a:pPr eaLnBrk="1" hangingPunct="1">
              <a:buFontTx/>
              <a:buNone/>
            </a:pPr>
            <a:r>
              <a:rPr lang="en-US" sz="1600" smtClean="0"/>
              <a:t>       - The information obtained from the reference object, applying correctly the research programs, can encourage creativity among engineering students, especially for the improvement and product innovation.</a:t>
            </a:r>
          </a:p>
          <a:p>
            <a:pPr eaLnBrk="1" hangingPunct="1">
              <a:buFontTx/>
              <a:buNone/>
            </a:pPr>
            <a:r>
              <a:rPr lang="en-US" sz="1600" smtClean="0"/>
              <a:t>        - The methodology of reverse engineering should be taught formally and systematically in classrooms, as correctly applied lets know products and systems, also has multiple applications.</a:t>
            </a:r>
            <a:endParaRPr lang="es-MX" sz="1600" smtClean="0"/>
          </a:p>
        </p:txBody>
      </p:sp>
      <p:sp>
        <p:nvSpPr>
          <p:cNvPr id="23555"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p:txBody>
          <a:bodyPr/>
          <a:lstStyle/>
          <a:p>
            <a:pPr eaLnBrk="1" hangingPunct="1">
              <a:buFontTx/>
              <a:buNone/>
            </a:pPr>
            <a:r>
              <a:rPr lang="es-MX" sz="2400" b="1" dirty="0" err="1" smtClean="0"/>
              <a:t>Acknowledgments</a:t>
            </a:r>
            <a:endParaRPr lang="es-MX" sz="2400" b="1" dirty="0" smtClean="0"/>
          </a:p>
          <a:p>
            <a:pPr eaLnBrk="1" hangingPunct="1">
              <a:buFontTx/>
              <a:buNone/>
            </a:pPr>
            <a:r>
              <a:rPr lang="en-US" sz="2400" dirty="0" smtClean="0"/>
              <a:t>   </a:t>
            </a:r>
          </a:p>
          <a:p>
            <a:pPr eaLnBrk="1" hangingPunct="1">
              <a:buFontTx/>
              <a:buNone/>
            </a:pPr>
            <a:r>
              <a:rPr lang="en-US" sz="2400" dirty="0" smtClean="0"/>
              <a:t>    The authors of this article, thank to the Universities and companies that make up the RED ALFA and Northwest RED </a:t>
            </a:r>
            <a:r>
              <a:rPr lang="en-US" sz="2400" dirty="0" err="1" smtClean="0"/>
              <a:t>PYME</a:t>
            </a:r>
            <a:r>
              <a:rPr lang="en-US" sz="2400" dirty="0" smtClean="0"/>
              <a:t>, to the Centro de </a:t>
            </a:r>
            <a:r>
              <a:rPr lang="en-US" sz="2400" dirty="0" err="1" smtClean="0"/>
              <a:t>Estudios</a:t>
            </a:r>
            <a:r>
              <a:rPr lang="en-US" sz="2400" dirty="0" smtClean="0"/>
              <a:t> </a:t>
            </a:r>
            <a:r>
              <a:rPr lang="en-US" sz="2400" dirty="0" err="1" smtClean="0"/>
              <a:t>Superiores</a:t>
            </a:r>
            <a:r>
              <a:rPr lang="en-US" sz="2400" dirty="0" smtClean="0"/>
              <a:t> del Estado de Sonora </a:t>
            </a:r>
            <a:r>
              <a:rPr lang="en-US" sz="2400" dirty="0" err="1" smtClean="0"/>
              <a:t>CESUES</a:t>
            </a:r>
            <a:r>
              <a:rPr lang="en-US" sz="2400" dirty="0" smtClean="0"/>
              <a:t>, Universidad </a:t>
            </a:r>
            <a:r>
              <a:rPr lang="en-US" sz="2400" dirty="0" err="1" smtClean="0"/>
              <a:t>Tecnológica</a:t>
            </a:r>
            <a:r>
              <a:rPr lang="en-US" sz="2400" dirty="0" smtClean="0"/>
              <a:t> de Nogales, Mexican Institute of Transport and to Innovation Company in Manufacturing Engineering and Maintenance S of </a:t>
            </a:r>
            <a:r>
              <a:rPr lang="en-US" sz="2400" dirty="0" err="1" smtClean="0"/>
              <a:t>RL</a:t>
            </a:r>
            <a:r>
              <a:rPr lang="en-US" sz="2400" dirty="0" smtClean="0"/>
              <a:t> MI, for their support to this research.</a:t>
            </a:r>
            <a:endParaRPr lang="es-MX" sz="2400" dirty="0" smtClean="0"/>
          </a:p>
        </p:txBody>
      </p:sp>
      <p:sp>
        <p:nvSpPr>
          <p:cNvPr id="24579"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pic>
        <p:nvPicPr>
          <p:cNvPr id="15" name="Picture 8" descr="UTS_LOGO2"/>
          <p:cNvPicPr>
            <a:picLocks noChangeAspect="1" noChangeArrowheads="1"/>
          </p:cNvPicPr>
          <p:nvPr/>
        </p:nvPicPr>
        <p:blipFill>
          <a:blip r:embed="rId2" cstate="print"/>
          <a:srcRect/>
          <a:stretch>
            <a:fillRect/>
          </a:stretch>
        </p:blipFill>
        <p:spPr bwMode="auto">
          <a:xfrm>
            <a:off x="1219200" y="6248400"/>
            <a:ext cx="1450975" cy="506413"/>
          </a:xfrm>
          <a:prstGeom prst="rect">
            <a:avLst/>
          </a:prstGeom>
          <a:noFill/>
          <a:ln w="9525">
            <a:noFill/>
            <a:miter lim="800000"/>
            <a:headEnd/>
            <a:tailEnd/>
          </a:ln>
        </p:spPr>
      </p:pic>
      <p:pic>
        <p:nvPicPr>
          <p:cNvPr id="16" name="Picture 7" descr="http://uan.cesues.com.mx/moodle/file.php/1/LogoTransparente.gif"/>
          <p:cNvPicPr>
            <a:picLocks noChangeAspect="1" noChangeArrowheads="1"/>
          </p:cNvPicPr>
          <p:nvPr/>
        </p:nvPicPr>
        <p:blipFill>
          <a:blip r:embed="rId3" cstate="print"/>
          <a:srcRect/>
          <a:stretch>
            <a:fillRect/>
          </a:stretch>
        </p:blipFill>
        <p:spPr bwMode="auto">
          <a:xfrm>
            <a:off x="3657600" y="1752600"/>
            <a:ext cx="1066800" cy="957263"/>
          </a:xfrm>
          <a:prstGeom prst="rect">
            <a:avLst/>
          </a:prstGeom>
          <a:noFill/>
          <a:ln w="9525">
            <a:noFill/>
            <a:miter lim="800000"/>
            <a:headEnd/>
            <a:tailEnd/>
          </a:ln>
        </p:spPr>
      </p:pic>
      <p:grpSp>
        <p:nvGrpSpPr>
          <p:cNvPr id="17" name="Group 9"/>
          <p:cNvGrpSpPr>
            <a:grpSpLocks/>
          </p:cNvGrpSpPr>
          <p:nvPr/>
        </p:nvGrpSpPr>
        <p:grpSpPr bwMode="auto">
          <a:xfrm>
            <a:off x="2819400" y="5948362"/>
            <a:ext cx="1143000" cy="909638"/>
            <a:chOff x="4941" y="8320"/>
            <a:chExt cx="2520" cy="2257"/>
          </a:xfrm>
        </p:grpSpPr>
        <p:pic>
          <p:nvPicPr>
            <p:cNvPr id="18" name="Picture 10" descr="Export Wizard-1"/>
            <p:cNvPicPr>
              <a:picLocks noChangeAspect="1" noChangeArrowheads="1"/>
            </p:cNvPicPr>
            <p:nvPr/>
          </p:nvPicPr>
          <p:blipFill>
            <a:blip r:embed="rId4" cstate="print"/>
            <a:srcRect/>
            <a:stretch>
              <a:fillRect/>
            </a:stretch>
          </p:blipFill>
          <p:spPr bwMode="auto">
            <a:xfrm>
              <a:off x="5121" y="8320"/>
              <a:ext cx="2160" cy="2160"/>
            </a:xfrm>
            <a:prstGeom prst="rect">
              <a:avLst/>
            </a:prstGeom>
            <a:noFill/>
            <a:ln w="9525">
              <a:noFill/>
              <a:miter lim="800000"/>
              <a:headEnd/>
              <a:tailEnd/>
            </a:ln>
          </p:spPr>
        </p:pic>
        <p:pic>
          <p:nvPicPr>
            <p:cNvPr id="19" name="Picture 11" descr="ulsa noroeste-palabra"/>
            <p:cNvPicPr>
              <a:picLocks noChangeAspect="1" noChangeArrowheads="1"/>
            </p:cNvPicPr>
            <p:nvPr/>
          </p:nvPicPr>
          <p:blipFill>
            <a:blip r:embed="rId5" cstate="print"/>
            <a:srcRect/>
            <a:stretch>
              <a:fillRect/>
            </a:stretch>
          </p:blipFill>
          <p:spPr bwMode="auto">
            <a:xfrm>
              <a:off x="4941" y="10120"/>
              <a:ext cx="2520" cy="457"/>
            </a:xfrm>
            <a:prstGeom prst="rect">
              <a:avLst/>
            </a:prstGeom>
            <a:noFill/>
            <a:ln w="9525">
              <a:noFill/>
              <a:miter lim="800000"/>
              <a:headEnd/>
              <a:tailEnd/>
            </a:ln>
          </p:spPr>
        </p:pic>
      </p:grpSp>
      <p:grpSp>
        <p:nvGrpSpPr>
          <p:cNvPr id="20" name="Group 21"/>
          <p:cNvGrpSpPr>
            <a:grpSpLocks/>
          </p:cNvGrpSpPr>
          <p:nvPr/>
        </p:nvGrpSpPr>
        <p:grpSpPr bwMode="auto">
          <a:xfrm>
            <a:off x="5181600" y="6237288"/>
            <a:ext cx="1171575" cy="544512"/>
            <a:chOff x="-1440" y="3600"/>
            <a:chExt cx="8406" cy="3435"/>
          </a:xfrm>
        </p:grpSpPr>
        <p:pic>
          <p:nvPicPr>
            <p:cNvPr id="21" name="Picture 22" descr="escudo"/>
            <p:cNvPicPr>
              <a:picLocks noChangeAspect="1" noChangeArrowheads="1"/>
            </p:cNvPicPr>
            <p:nvPr/>
          </p:nvPicPr>
          <p:blipFill>
            <a:blip r:embed="rId6" cstate="print"/>
            <a:srcRect/>
            <a:stretch>
              <a:fillRect/>
            </a:stretch>
          </p:blipFill>
          <p:spPr bwMode="auto">
            <a:xfrm>
              <a:off x="-1440" y="3600"/>
              <a:ext cx="3495" cy="3435"/>
            </a:xfrm>
            <a:prstGeom prst="rect">
              <a:avLst/>
            </a:prstGeom>
            <a:noFill/>
            <a:ln w="9525">
              <a:noFill/>
              <a:miter lim="800000"/>
              <a:headEnd/>
              <a:tailEnd/>
            </a:ln>
          </p:spPr>
        </p:pic>
        <p:pic>
          <p:nvPicPr>
            <p:cNvPr id="22" name="Picture 23" descr="letras"/>
            <p:cNvPicPr>
              <a:picLocks noChangeAspect="1" noChangeArrowheads="1"/>
            </p:cNvPicPr>
            <p:nvPr/>
          </p:nvPicPr>
          <p:blipFill>
            <a:blip r:embed="rId7" cstate="print"/>
            <a:srcRect/>
            <a:stretch>
              <a:fillRect/>
            </a:stretch>
          </p:blipFill>
          <p:spPr bwMode="auto">
            <a:xfrm>
              <a:off x="2016" y="3600"/>
              <a:ext cx="4950" cy="3435"/>
            </a:xfrm>
            <a:prstGeom prst="rect">
              <a:avLst/>
            </a:prstGeom>
            <a:noFill/>
            <a:ln w="9525">
              <a:noFill/>
              <a:miter lim="800000"/>
              <a:headEnd/>
              <a:tailEnd/>
            </a:ln>
          </p:spPr>
        </p:pic>
      </p:grpSp>
      <p:pic>
        <p:nvPicPr>
          <p:cNvPr id="23" name="Picture 21" descr="ceta"/>
          <p:cNvPicPr>
            <a:picLocks noChangeAspect="1" noChangeArrowheads="1"/>
          </p:cNvPicPr>
          <p:nvPr/>
        </p:nvPicPr>
        <p:blipFill>
          <a:blip r:embed="rId8" cstate="print"/>
          <a:srcRect l="-3619"/>
          <a:stretch>
            <a:fillRect/>
          </a:stretch>
        </p:blipFill>
        <p:spPr bwMode="auto">
          <a:xfrm>
            <a:off x="6400800" y="6219825"/>
            <a:ext cx="1619250" cy="561975"/>
          </a:xfrm>
          <a:prstGeom prst="rect">
            <a:avLst/>
          </a:prstGeom>
          <a:noFill/>
          <a:ln w="9525">
            <a:noFill/>
            <a:miter lim="800000"/>
            <a:headEnd/>
            <a:tailEnd/>
          </a:ln>
        </p:spPr>
      </p:pic>
      <p:pic>
        <p:nvPicPr>
          <p:cNvPr id="24" name="Picture 25" descr="LOGO CADET"/>
          <p:cNvPicPr>
            <a:picLocks noChangeAspect="1" noChangeArrowheads="1"/>
          </p:cNvPicPr>
          <p:nvPr/>
        </p:nvPicPr>
        <p:blipFill>
          <a:blip r:embed="rId9" cstate="print"/>
          <a:srcRect/>
          <a:stretch>
            <a:fillRect/>
          </a:stretch>
        </p:blipFill>
        <p:spPr bwMode="auto">
          <a:xfrm>
            <a:off x="8077200" y="5945188"/>
            <a:ext cx="1006475" cy="836612"/>
          </a:xfrm>
          <a:prstGeom prst="rect">
            <a:avLst/>
          </a:prstGeom>
          <a:noFill/>
          <a:ln w="9525">
            <a:noFill/>
            <a:miter lim="800000"/>
            <a:headEnd/>
            <a:tailEnd/>
          </a:ln>
        </p:spPr>
      </p:pic>
      <p:pic>
        <p:nvPicPr>
          <p:cNvPr id="25" name="3 Imagen"/>
          <p:cNvPicPr>
            <a:picLocks noChangeAspect="1" noChangeArrowheads="1"/>
          </p:cNvPicPr>
          <p:nvPr/>
        </p:nvPicPr>
        <p:blipFill>
          <a:blip r:embed="rId10" cstate="print"/>
          <a:srcRect l="29300" t="50763" r="36914" b="33392"/>
          <a:stretch>
            <a:fillRect/>
          </a:stretch>
        </p:blipFill>
        <p:spPr bwMode="auto">
          <a:xfrm>
            <a:off x="7315199" y="1752600"/>
            <a:ext cx="1787769" cy="726281"/>
          </a:xfrm>
          <a:prstGeom prst="rect">
            <a:avLst/>
          </a:prstGeom>
          <a:noFill/>
          <a:ln w="9525">
            <a:noFill/>
            <a:miter lim="800000"/>
            <a:headEnd/>
            <a:tailEnd/>
          </a:ln>
        </p:spPr>
      </p:pic>
      <p:pic>
        <p:nvPicPr>
          <p:cNvPr id="26" name="Imagen 1"/>
          <p:cNvPicPr>
            <a:picLocks noChangeAspect="1" noChangeArrowheads="1"/>
          </p:cNvPicPr>
          <p:nvPr/>
        </p:nvPicPr>
        <p:blipFill>
          <a:blip r:embed="rId11" cstate="print"/>
          <a:srcRect/>
          <a:stretch>
            <a:fillRect/>
          </a:stretch>
        </p:blipFill>
        <p:spPr bwMode="auto">
          <a:xfrm>
            <a:off x="152400" y="5334000"/>
            <a:ext cx="762000" cy="661988"/>
          </a:xfrm>
          <a:prstGeom prst="rect">
            <a:avLst/>
          </a:prstGeom>
          <a:noFill/>
          <a:ln w="9525">
            <a:noFill/>
            <a:miter lim="800000"/>
            <a:headEnd/>
            <a:tailEnd/>
          </a:ln>
        </p:spPr>
      </p:pic>
      <p:pic>
        <p:nvPicPr>
          <p:cNvPr id="27" name="Picture 2" descr="http://internacional.universia.net/latinoamerica/datos-basicos-unis/mexico/utnogales/img/escudo.gif"/>
          <p:cNvPicPr>
            <a:picLocks noChangeAspect="1" noChangeArrowheads="1"/>
          </p:cNvPicPr>
          <p:nvPr/>
        </p:nvPicPr>
        <p:blipFill>
          <a:blip r:embed="rId12" cstate="print"/>
          <a:srcRect/>
          <a:stretch>
            <a:fillRect/>
          </a:stretch>
        </p:blipFill>
        <p:spPr bwMode="auto">
          <a:xfrm>
            <a:off x="152400" y="6202363"/>
            <a:ext cx="914400" cy="579437"/>
          </a:xfrm>
          <a:prstGeom prst="rect">
            <a:avLst/>
          </a:prstGeom>
          <a:noFill/>
          <a:ln w="9525">
            <a:noFill/>
            <a:miter lim="800000"/>
            <a:headEnd/>
            <a:tailEnd/>
          </a:ln>
        </p:spPr>
      </p:pic>
      <p:pic>
        <p:nvPicPr>
          <p:cNvPr id="28" name="Picture 19"/>
          <p:cNvPicPr>
            <a:picLocks noChangeAspect="1" noChangeArrowheads="1"/>
          </p:cNvPicPr>
          <p:nvPr/>
        </p:nvPicPr>
        <p:blipFill>
          <a:blip r:embed="rId13" cstate="print"/>
          <a:srcRect l="11719" t="20313" r="13281" b="68750"/>
          <a:stretch>
            <a:fillRect/>
          </a:stretch>
        </p:blipFill>
        <p:spPr bwMode="auto">
          <a:xfrm>
            <a:off x="2183452" y="5293056"/>
            <a:ext cx="6946900" cy="760413"/>
          </a:xfrm>
          <a:prstGeom prst="rect">
            <a:avLst/>
          </a:prstGeom>
          <a:noFill/>
          <a:ln w="9525">
            <a:noFill/>
            <a:miter lim="800000"/>
            <a:headEnd/>
            <a:tailEnd/>
          </a:ln>
          <a:effectLst/>
        </p:spPr>
      </p:pic>
      <p:pic>
        <p:nvPicPr>
          <p:cNvPr id="29" name="Imagen 1"/>
          <p:cNvPicPr>
            <a:picLocks noChangeAspect="1" noChangeArrowheads="1"/>
          </p:cNvPicPr>
          <p:nvPr/>
        </p:nvPicPr>
        <p:blipFill>
          <a:blip r:embed="rId14" cstate="print"/>
          <a:srcRect l="40903" t="50272" r="39409" b="31250"/>
          <a:stretch>
            <a:fillRect/>
          </a:stretch>
        </p:blipFill>
        <p:spPr bwMode="auto">
          <a:xfrm>
            <a:off x="7772400" y="4572000"/>
            <a:ext cx="1114425" cy="647700"/>
          </a:xfrm>
          <a:prstGeom prst="rect">
            <a:avLst/>
          </a:prstGeom>
          <a:noFill/>
          <a:ln w="9525">
            <a:noFill/>
            <a:miter lim="800000"/>
            <a:headEnd/>
            <a:tailEnd/>
          </a:ln>
        </p:spPr>
      </p:pic>
      <p:pic>
        <p:nvPicPr>
          <p:cNvPr id="30" name="Imagen 1"/>
          <p:cNvPicPr>
            <a:picLocks noChangeAspect="1" noChangeArrowheads="1"/>
          </p:cNvPicPr>
          <p:nvPr/>
        </p:nvPicPr>
        <p:blipFill>
          <a:blip r:embed="rId15" cstate="print"/>
          <a:srcRect/>
          <a:stretch>
            <a:fillRect/>
          </a:stretch>
        </p:blipFill>
        <p:spPr bwMode="auto">
          <a:xfrm>
            <a:off x="3810000" y="6267450"/>
            <a:ext cx="1295400" cy="438150"/>
          </a:xfrm>
          <a:prstGeom prst="rect">
            <a:avLst/>
          </a:prstGeom>
          <a:noFill/>
          <a:ln w="9525">
            <a:noFill/>
            <a:miter lim="800000"/>
            <a:headEnd/>
            <a:tailEnd/>
          </a:ln>
        </p:spPr>
      </p:pic>
      <p:sp>
        <p:nvSpPr>
          <p:cNvPr id="31" name="1 Título"/>
          <p:cNvSpPr>
            <a:spLocks/>
          </p:cNvSpPr>
          <p:nvPr/>
        </p:nvSpPr>
        <p:spPr bwMode="auto">
          <a:xfrm>
            <a:off x="4876800" y="1752600"/>
            <a:ext cx="2667000" cy="862013"/>
          </a:xfrm>
          <a:prstGeom prst="rect">
            <a:avLst/>
          </a:prstGeom>
          <a:noFill/>
          <a:ln w="9525">
            <a:noFill/>
            <a:miter lim="800000"/>
            <a:headEnd/>
            <a:tailEnd/>
          </a:ln>
        </p:spPr>
        <p:txBody>
          <a:bodyPr anchor="ctr"/>
          <a:lstStyle/>
          <a:p>
            <a:r>
              <a:rPr lang="es-MX" sz="1400" b="1" dirty="0">
                <a:solidFill>
                  <a:srgbClr val="409400"/>
                </a:solidFill>
                <a:cs typeface="Arial" charset="0"/>
              </a:rPr>
              <a:t>RED REGIONAL PYME DEL </a:t>
            </a:r>
            <a:br>
              <a:rPr lang="es-MX" sz="1400" b="1" dirty="0">
                <a:solidFill>
                  <a:srgbClr val="409400"/>
                </a:solidFill>
                <a:cs typeface="Arial" charset="0"/>
              </a:rPr>
            </a:br>
            <a:r>
              <a:rPr lang="es-MX" sz="1400" b="1" dirty="0">
                <a:solidFill>
                  <a:srgbClr val="409400"/>
                </a:solidFill>
                <a:cs typeface="Arial" charset="0"/>
              </a:rPr>
              <a:t>NOROESTE </a:t>
            </a:r>
            <a:r>
              <a:rPr lang="es-MX" sz="1400" b="1" dirty="0" smtClean="0">
                <a:solidFill>
                  <a:srgbClr val="409400"/>
                </a:solidFill>
                <a:cs typeface="Arial" charset="0"/>
              </a:rPr>
              <a:t>DE SONORA</a:t>
            </a:r>
            <a:endParaRPr lang="es-MX" sz="1400" b="1" dirty="0">
              <a:solidFill>
                <a:srgbClr val="409400"/>
              </a:solidFill>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idx="1"/>
          </p:nvPr>
        </p:nvSpPr>
        <p:spPr>
          <a:xfrm>
            <a:off x="609600" y="1981200"/>
            <a:ext cx="8305800" cy="4267200"/>
          </a:xfrm>
        </p:spPr>
        <p:txBody>
          <a:bodyPr/>
          <a:lstStyle/>
          <a:p>
            <a:pPr eaLnBrk="1" hangingPunct="1">
              <a:buFontTx/>
              <a:buNone/>
            </a:pPr>
            <a:endParaRPr lang="en-US" sz="2400" b="1" dirty="0" smtClean="0"/>
          </a:p>
          <a:p>
            <a:pPr eaLnBrk="1" hangingPunct="1">
              <a:buFontTx/>
              <a:buNone/>
            </a:pPr>
            <a:r>
              <a:rPr lang="en-US" sz="4000" b="1" dirty="0" smtClean="0"/>
              <a:t>THAT'S </a:t>
            </a:r>
            <a:r>
              <a:rPr lang="en-US" sz="4000" b="1" dirty="0" smtClean="0"/>
              <a:t>ALL FOLKS!!</a:t>
            </a:r>
          </a:p>
          <a:p>
            <a:pPr eaLnBrk="1" hangingPunct="1">
              <a:buFontTx/>
              <a:buNone/>
            </a:pPr>
            <a:r>
              <a:rPr lang="en-US" sz="4000" b="1" dirty="0" smtClean="0"/>
              <a:t>                               </a:t>
            </a:r>
            <a:r>
              <a:rPr lang="en-US" sz="4000" b="1" dirty="0" smtClean="0"/>
              <a:t>THANK </a:t>
            </a:r>
            <a:r>
              <a:rPr lang="en-US" sz="4000" b="1" dirty="0" smtClean="0"/>
              <a:t>YOU!!</a:t>
            </a:r>
            <a:endParaRPr lang="es-MX" sz="4000" dirty="0" smtClean="0"/>
          </a:p>
        </p:txBody>
      </p:sp>
      <p:sp>
        <p:nvSpPr>
          <p:cNvPr id="25603"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sp>
        <p:nvSpPr>
          <p:cNvPr id="16" name="Rectangle 3"/>
          <p:cNvSpPr txBox="1">
            <a:spLocks noChangeArrowheads="1"/>
          </p:cNvSpPr>
          <p:nvPr/>
        </p:nvSpPr>
        <p:spPr bwMode="auto">
          <a:xfrm>
            <a:off x="4419600" y="3962400"/>
            <a:ext cx="4495800" cy="1066800"/>
          </a:xfrm>
          <a:prstGeom prst="rect">
            <a:avLst/>
          </a:prstGeom>
          <a:noFill/>
          <a:ln w="9525">
            <a:noFill/>
            <a:miter lim="800000"/>
            <a:headEnd/>
            <a:tailEnd/>
          </a:ln>
          <a:effectLst/>
        </p:spPr>
        <p:txBody>
          <a:bodyPr/>
          <a:lstStyle/>
          <a:p>
            <a:pPr marL="342900" indent="-342900" eaLnBrk="1" hangingPunct="1">
              <a:spcBef>
                <a:spcPct val="20000"/>
              </a:spcBef>
              <a:defRPr/>
            </a:pPr>
            <a:r>
              <a:rPr lang="es-MX" sz="3200" kern="0" dirty="0">
                <a:latin typeface="+mn-lt"/>
              </a:rPr>
              <a:t>Gabriel Luna Sandoval</a:t>
            </a:r>
          </a:p>
          <a:p>
            <a:pPr marL="342900" indent="-342900" algn="r" eaLnBrk="1" hangingPunct="1">
              <a:spcBef>
                <a:spcPct val="20000"/>
              </a:spcBef>
              <a:defRPr/>
            </a:pPr>
            <a:r>
              <a:rPr lang="es-MX" sz="1600" kern="0" dirty="0">
                <a:latin typeface="+mn-lt"/>
              </a:rPr>
              <a:t>gabriel.luna@cesues.edu.mx</a:t>
            </a:r>
          </a:p>
        </p:txBody>
      </p:sp>
      <p:pic>
        <p:nvPicPr>
          <p:cNvPr id="21" name="Picture 8" descr="UTS_LOGO2"/>
          <p:cNvPicPr>
            <a:picLocks noChangeAspect="1" noChangeArrowheads="1"/>
          </p:cNvPicPr>
          <p:nvPr/>
        </p:nvPicPr>
        <p:blipFill>
          <a:blip r:embed="rId2" cstate="print"/>
          <a:srcRect/>
          <a:stretch>
            <a:fillRect/>
          </a:stretch>
        </p:blipFill>
        <p:spPr bwMode="auto">
          <a:xfrm>
            <a:off x="1219200" y="6248400"/>
            <a:ext cx="1450975" cy="506413"/>
          </a:xfrm>
          <a:prstGeom prst="rect">
            <a:avLst/>
          </a:prstGeom>
          <a:noFill/>
          <a:ln w="9525">
            <a:noFill/>
            <a:miter lim="800000"/>
            <a:headEnd/>
            <a:tailEnd/>
          </a:ln>
        </p:spPr>
      </p:pic>
      <p:pic>
        <p:nvPicPr>
          <p:cNvPr id="22" name="Picture 7" descr="http://uan.cesues.com.mx/moodle/file.php/1/LogoTransparente.gif"/>
          <p:cNvPicPr>
            <a:picLocks noChangeAspect="1" noChangeArrowheads="1"/>
          </p:cNvPicPr>
          <p:nvPr/>
        </p:nvPicPr>
        <p:blipFill>
          <a:blip r:embed="rId3" cstate="print"/>
          <a:srcRect/>
          <a:stretch>
            <a:fillRect/>
          </a:stretch>
        </p:blipFill>
        <p:spPr bwMode="auto">
          <a:xfrm>
            <a:off x="228600" y="4876800"/>
            <a:ext cx="1066800" cy="957263"/>
          </a:xfrm>
          <a:prstGeom prst="rect">
            <a:avLst/>
          </a:prstGeom>
          <a:noFill/>
          <a:ln w="9525">
            <a:noFill/>
            <a:miter lim="800000"/>
            <a:headEnd/>
            <a:tailEnd/>
          </a:ln>
        </p:spPr>
      </p:pic>
      <p:grpSp>
        <p:nvGrpSpPr>
          <p:cNvPr id="23" name="Group 9"/>
          <p:cNvGrpSpPr>
            <a:grpSpLocks/>
          </p:cNvGrpSpPr>
          <p:nvPr/>
        </p:nvGrpSpPr>
        <p:grpSpPr bwMode="auto">
          <a:xfrm>
            <a:off x="2743200" y="4953000"/>
            <a:ext cx="1143000" cy="909638"/>
            <a:chOff x="4941" y="8320"/>
            <a:chExt cx="2520" cy="2257"/>
          </a:xfrm>
        </p:grpSpPr>
        <p:pic>
          <p:nvPicPr>
            <p:cNvPr id="24" name="Picture 10" descr="Export Wizard-1"/>
            <p:cNvPicPr>
              <a:picLocks noChangeAspect="1" noChangeArrowheads="1"/>
            </p:cNvPicPr>
            <p:nvPr/>
          </p:nvPicPr>
          <p:blipFill>
            <a:blip r:embed="rId4" cstate="print"/>
            <a:srcRect/>
            <a:stretch>
              <a:fillRect/>
            </a:stretch>
          </p:blipFill>
          <p:spPr bwMode="auto">
            <a:xfrm>
              <a:off x="5121" y="8320"/>
              <a:ext cx="2160" cy="2160"/>
            </a:xfrm>
            <a:prstGeom prst="rect">
              <a:avLst/>
            </a:prstGeom>
            <a:noFill/>
            <a:ln w="9525">
              <a:noFill/>
              <a:miter lim="800000"/>
              <a:headEnd/>
              <a:tailEnd/>
            </a:ln>
          </p:spPr>
        </p:pic>
        <p:pic>
          <p:nvPicPr>
            <p:cNvPr id="25" name="Picture 11" descr="ulsa noroeste-palabra"/>
            <p:cNvPicPr>
              <a:picLocks noChangeAspect="1" noChangeArrowheads="1"/>
            </p:cNvPicPr>
            <p:nvPr/>
          </p:nvPicPr>
          <p:blipFill>
            <a:blip r:embed="rId5" cstate="print"/>
            <a:srcRect/>
            <a:stretch>
              <a:fillRect/>
            </a:stretch>
          </p:blipFill>
          <p:spPr bwMode="auto">
            <a:xfrm>
              <a:off x="4941" y="10120"/>
              <a:ext cx="2520" cy="457"/>
            </a:xfrm>
            <a:prstGeom prst="rect">
              <a:avLst/>
            </a:prstGeom>
            <a:noFill/>
            <a:ln w="9525">
              <a:noFill/>
              <a:miter lim="800000"/>
              <a:headEnd/>
              <a:tailEnd/>
            </a:ln>
          </p:spPr>
        </p:pic>
      </p:grpSp>
      <p:grpSp>
        <p:nvGrpSpPr>
          <p:cNvPr id="26" name="Group 21"/>
          <p:cNvGrpSpPr>
            <a:grpSpLocks/>
          </p:cNvGrpSpPr>
          <p:nvPr/>
        </p:nvGrpSpPr>
        <p:grpSpPr bwMode="auto">
          <a:xfrm>
            <a:off x="5181600" y="6237288"/>
            <a:ext cx="1171575" cy="544512"/>
            <a:chOff x="-1440" y="3600"/>
            <a:chExt cx="8406" cy="3435"/>
          </a:xfrm>
        </p:grpSpPr>
        <p:pic>
          <p:nvPicPr>
            <p:cNvPr id="27" name="Picture 22" descr="escudo"/>
            <p:cNvPicPr>
              <a:picLocks noChangeAspect="1" noChangeArrowheads="1"/>
            </p:cNvPicPr>
            <p:nvPr/>
          </p:nvPicPr>
          <p:blipFill>
            <a:blip r:embed="rId6" cstate="print"/>
            <a:srcRect/>
            <a:stretch>
              <a:fillRect/>
            </a:stretch>
          </p:blipFill>
          <p:spPr bwMode="auto">
            <a:xfrm>
              <a:off x="-1440" y="3600"/>
              <a:ext cx="3495" cy="3435"/>
            </a:xfrm>
            <a:prstGeom prst="rect">
              <a:avLst/>
            </a:prstGeom>
            <a:noFill/>
            <a:ln w="9525">
              <a:noFill/>
              <a:miter lim="800000"/>
              <a:headEnd/>
              <a:tailEnd/>
            </a:ln>
          </p:spPr>
        </p:pic>
        <p:pic>
          <p:nvPicPr>
            <p:cNvPr id="28" name="Picture 23" descr="letras"/>
            <p:cNvPicPr>
              <a:picLocks noChangeAspect="1" noChangeArrowheads="1"/>
            </p:cNvPicPr>
            <p:nvPr/>
          </p:nvPicPr>
          <p:blipFill>
            <a:blip r:embed="rId7" cstate="print"/>
            <a:srcRect/>
            <a:stretch>
              <a:fillRect/>
            </a:stretch>
          </p:blipFill>
          <p:spPr bwMode="auto">
            <a:xfrm>
              <a:off x="2016" y="3600"/>
              <a:ext cx="4950" cy="3435"/>
            </a:xfrm>
            <a:prstGeom prst="rect">
              <a:avLst/>
            </a:prstGeom>
            <a:noFill/>
            <a:ln w="9525">
              <a:noFill/>
              <a:miter lim="800000"/>
              <a:headEnd/>
              <a:tailEnd/>
            </a:ln>
          </p:spPr>
        </p:pic>
      </p:grpSp>
      <p:pic>
        <p:nvPicPr>
          <p:cNvPr id="29" name="Picture 21" descr="ceta"/>
          <p:cNvPicPr>
            <a:picLocks noChangeAspect="1" noChangeArrowheads="1"/>
          </p:cNvPicPr>
          <p:nvPr/>
        </p:nvPicPr>
        <p:blipFill>
          <a:blip r:embed="rId8" cstate="print"/>
          <a:srcRect l="-3619"/>
          <a:stretch>
            <a:fillRect/>
          </a:stretch>
        </p:blipFill>
        <p:spPr bwMode="auto">
          <a:xfrm>
            <a:off x="6400800" y="6219825"/>
            <a:ext cx="1619250" cy="561975"/>
          </a:xfrm>
          <a:prstGeom prst="rect">
            <a:avLst/>
          </a:prstGeom>
          <a:noFill/>
          <a:ln w="9525">
            <a:noFill/>
            <a:miter lim="800000"/>
            <a:headEnd/>
            <a:tailEnd/>
          </a:ln>
        </p:spPr>
      </p:pic>
      <p:pic>
        <p:nvPicPr>
          <p:cNvPr id="30" name="Picture 25" descr="LOGO CADET"/>
          <p:cNvPicPr>
            <a:picLocks noChangeAspect="1" noChangeArrowheads="1"/>
          </p:cNvPicPr>
          <p:nvPr/>
        </p:nvPicPr>
        <p:blipFill>
          <a:blip r:embed="rId9" cstate="print"/>
          <a:srcRect/>
          <a:stretch>
            <a:fillRect/>
          </a:stretch>
        </p:blipFill>
        <p:spPr bwMode="auto">
          <a:xfrm>
            <a:off x="8077200" y="5945188"/>
            <a:ext cx="1006475" cy="836612"/>
          </a:xfrm>
          <a:prstGeom prst="rect">
            <a:avLst/>
          </a:prstGeom>
          <a:noFill/>
          <a:ln w="9525">
            <a:noFill/>
            <a:miter lim="800000"/>
            <a:headEnd/>
            <a:tailEnd/>
          </a:ln>
        </p:spPr>
      </p:pic>
      <p:pic>
        <p:nvPicPr>
          <p:cNvPr id="31" name="3 Imagen"/>
          <p:cNvPicPr>
            <a:picLocks noChangeAspect="1" noChangeArrowheads="1"/>
          </p:cNvPicPr>
          <p:nvPr/>
        </p:nvPicPr>
        <p:blipFill>
          <a:blip r:embed="rId10" cstate="print"/>
          <a:srcRect l="29300" t="50763" r="36914" b="33392"/>
          <a:stretch>
            <a:fillRect/>
          </a:stretch>
        </p:blipFill>
        <p:spPr bwMode="auto">
          <a:xfrm>
            <a:off x="6629400" y="4953000"/>
            <a:ext cx="2286000" cy="928688"/>
          </a:xfrm>
          <a:prstGeom prst="rect">
            <a:avLst/>
          </a:prstGeom>
          <a:noFill/>
          <a:ln w="9525">
            <a:noFill/>
            <a:miter lim="800000"/>
            <a:headEnd/>
            <a:tailEnd/>
          </a:ln>
        </p:spPr>
      </p:pic>
      <p:pic>
        <p:nvPicPr>
          <p:cNvPr id="32" name="Imagen 1"/>
          <p:cNvPicPr>
            <a:picLocks noChangeAspect="1" noChangeArrowheads="1"/>
          </p:cNvPicPr>
          <p:nvPr/>
        </p:nvPicPr>
        <p:blipFill>
          <a:blip r:embed="rId11" cstate="print"/>
          <a:srcRect/>
          <a:stretch>
            <a:fillRect/>
          </a:stretch>
        </p:blipFill>
        <p:spPr bwMode="auto">
          <a:xfrm>
            <a:off x="2971800" y="6172200"/>
            <a:ext cx="762000" cy="661988"/>
          </a:xfrm>
          <a:prstGeom prst="rect">
            <a:avLst/>
          </a:prstGeom>
          <a:noFill/>
          <a:ln w="9525">
            <a:noFill/>
            <a:miter lim="800000"/>
            <a:headEnd/>
            <a:tailEnd/>
          </a:ln>
        </p:spPr>
      </p:pic>
      <p:pic>
        <p:nvPicPr>
          <p:cNvPr id="33" name="Picture 2" descr="http://internacional.universia.net/latinoamerica/datos-basicos-unis/mexico/utnogales/img/escudo.gif"/>
          <p:cNvPicPr>
            <a:picLocks noChangeAspect="1" noChangeArrowheads="1"/>
          </p:cNvPicPr>
          <p:nvPr/>
        </p:nvPicPr>
        <p:blipFill>
          <a:blip r:embed="rId12" cstate="print"/>
          <a:srcRect/>
          <a:stretch>
            <a:fillRect/>
          </a:stretch>
        </p:blipFill>
        <p:spPr bwMode="auto">
          <a:xfrm>
            <a:off x="152400" y="6202363"/>
            <a:ext cx="914400" cy="579437"/>
          </a:xfrm>
          <a:prstGeom prst="rect">
            <a:avLst/>
          </a:prstGeom>
          <a:noFill/>
          <a:ln w="9525">
            <a:noFill/>
            <a:miter lim="800000"/>
            <a:headEnd/>
            <a:tailEnd/>
          </a:ln>
        </p:spPr>
      </p:pic>
      <p:pic>
        <p:nvPicPr>
          <p:cNvPr id="34" name="Picture 19"/>
          <p:cNvPicPr>
            <a:picLocks noChangeAspect="1" noChangeArrowheads="1"/>
          </p:cNvPicPr>
          <p:nvPr/>
        </p:nvPicPr>
        <p:blipFill>
          <a:blip r:embed="rId13" cstate="print"/>
          <a:srcRect l="11719" t="20313" r="13281" b="68750"/>
          <a:stretch>
            <a:fillRect/>
          </a:stretch>
        </p:blipFill>
        <p:spPr bwMode="auto">
          <a:xfrm>
            <a:off x="1066800" y="1524000"/>
            <a:ext cx="6946900" cy="760413"/>
          </a:xfrm>
          <a:prstGeom prst="rect">
            <a:avLst/>
          </a:prstGeom>
          <a:noFill/>
          <a:ln w="9525">
            <a:noFill/>
            <a:miter lim="800000"/>
            <a:headEnd/>
            <a:tailEnd/>
          </a:ln>
          <a:effectLst/>
        </p:spPr>
      </p:pic>
      <p:pic>
        <p:nvPicPr>
          <p:cNvPr id="35" name="Imagen 1"/>
          <p:cNvPicPr>
            <a:picLocks noChangeAspect="1" noChangeArrowheads="1"/>
          </p:cNvPicPr>
          <p:nvPr/>
        </p:nvPicPr>
        <p:blipFill>
          <a:blip r:embed="rId14" cstate="print"/>
          <a:srcRect l="40903" t="50272" r="39409" b="31250"/>
          <a:stretch>
            <a:fillRect/>
          </a:stretch>
        </p:blipFill>
        <p:spPr bwMode="auto">
          <a:xfrm>
            <a:off x="1524000" y="5105400"/>
            <a:ext cx="1114425" cy="647700"/>
          </a:xfrm>
          <a:prstGeom prst="rect">
            <a:avLst/>
          </a:prstGeom>
          <a:noFill/>
          <a:ln w="9525">
            <a:noFill/>
            <a:miter lim="800000"/>
            <a:headEnd/>
            <a:tailEnd/>
          </a:ln>
        </p:spPr>
      </p:pic>
      <p:pic>
        <p:nvPicPr>
          <p:cNvPr id="36" name="Imagen 1"/>
          <p:cNvPicPr>
            <a:picLocks noChangeAspect="1" noChangeArrowheads="1"/>
          </p:cNvPicPr>
          <p:nvPr/>
        </p:nvPicPr>
        <p:blipFill>
          <a:blip r:embed="rId15" cstate="print"/>
          <a:srcRect/>
          <a:stretch>
            <a:fillRect/>
          </a:stretch>
        </p:blipFill>
        <p:spPr bwMode="auto">
          <a:xfrm>
            <a:off x="3810000" y="6267450"/>
            <a:ext cx="1295400" cy="438150"/>
          </a:xfrm>
          <a:prstGeom prst="rect">
            <a:avLst/>
          </a:prstGeom>
          <a:noFill/>
          <a:ln w="9525">
            <a:noFill/>
            <a:miter lim="800000"/>
            <a:headEnd/>
            <a:tailEnd/>
          </a:ln>
        </p:spPr>
      </p:pic>
      <p:sp>
        <p:nvSpPr>
          <p:cNvPr id="37" name="1 Título"/>
          <p:cNvSpPr>
            <a:spLocks/>
          </p:cNvSpPr>
          <p:nvPr/>
        </p:nvSpPr>
        <p:spPr bwMode="auto">
          <a:xfrm>
            <a:off x="3886200" y="4953000"/>
            <a:ext cx="2667000" cy="862013"/>
          </a:xfrm>
          <a:prstGeom prst="rect">
            <a:avLst/>
          </a:prstGeom>
          <a:noFill/>
          <a:ln w="9525">
            <a:noFill/>
            <a:miter lim="800000"/>
            <a:headEnd/>
            <a:tailEnd/>
          </a:ln>
        </p:spPr>
        <p:txBody>
          <a:bodyPr anchor="ctr"/>
          <a:lstStyle/>
          <a:p>
            <a:r>
              <a:rPr lang="es-MX" sz="1400" b="1" dirty="0">
                <a:solidFill>
                  <a:srgbClr val="409400"/>
                </a:solidFill>
                <a:cs typeface="Arial" charset="0"/>
              </a:rPr>
              <a:t>RED REGIONAL PYME DEL </a:t>
            </a:r>
            <a:br>
              <a:rPr lang="es-MX" sz="1400" b="1" dirty="0">
                <a:solidFill>
                  <a:srgbClr val="409400"/>
                </a:solidFill>
                <a:cs typeface="Arial" charset="0"/>
              </a:rPr>
            </a:br>
            <a:r>
              <a:rPr lang="es-MX" sz="1400" b="1" dirty="0">
                <a:solidFill>
                  <a:srgbClr val="409400"/>
                </a:solidFill>
                <a:cs typeface="Arial" charset="0"/>
              </a:rPr>
              <a:t>NOROESTE </a:t>
            </a:r>
            <a:r>
              <a:rPr lang="es-MX" sz="1400" b="1" dirty="0" smtClean="0">
                <a:solidFill>
                  <a:srgbClr val="409400"/>
                </a:solidFill>
                <a:cs typeface="Arial" charset="0"/>
              </a:rPr>
              <a:t>DE SONORA</a:t>
            </a:r>
            <a:endParaRPr lang="es-MX" sz="1400" b="1" dirty="0">
              <a:solidFill>
                <a:srgbClr val="409400"/>
              </a:solidFill>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MX" smtClean="0"/>
              <a:t>Which means reverse engineering?</a:t>
            </a:r>
          </a:p>
        </p:txBody>
      </p:sp>
      <p:sp>
        <p:nvSpPr>
          <p:cNvPr id="5123" name="2 Marcador de contenido"/>
          <p:cNvSpPr>
            <a:spLocks noGrp="1"/>
          </p:cNvSpPr>
          <p:nvPr>
            <p:ph idx="1"/>
          </p:nvPr>
        </p:nvSpPr>
        <p:spPr/>
        <p:txBody>
          <a:bodyPr/>
          <a:lstStyle/>
          <a:p>
            <a:pPr eaLnBrk="1" hangingPunct="1">
              <a:buFontTx/>
              <a:buNone/>
            </a:pPr>
            <a:r>
              <a:rPr lang="en-US" sz="2800" i="1" smtClean="0"/>
              <a:t>   </a:t>
            </a:r>
          </a:p>
          <a:p>
            <a:pPr eaLnBrk="1" hangingPunct="1">
              <a:buFontTx/>
              <a:buNone/>
            </a:pPr>
            <a:r>
              <a:rPr lang="en-US" sz="2800" i="1" smtClean="0"/>
              <a:t>   “</a:t>
            </a:r>
            <a:r>
              <a:rPr lang="en-US" sz="2800" b="1" i="1" smtClean="0"/>
              <a:t>Reverse Engineering is an analytic-synthetic process that seeks to determine the characteristics and / or functions of a system, a machine or product or part of a component or subsystem. The purpose of reverse engineering is to determine a model of an object or product or system reference.”</a:t>
            </a:r>
            <a:endParaRPr lang="es-MX" sz="2800" b="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sp>
        <p:nvSpPr>
          <p:cNvPr id="6147" name="2 Marcador de contenido"/>
          <p:cNvSpPr>
            <a:spLocks noGrp="1"/>
          </p:cNvSpPr>
          <p:nvPr>
            <p:ph idx="1"/>
          </p:nvPr>
        </p:nvSpPr>
        <p:spPr/>
        <p:txBody>
          <a:bodyPr/>
          <a:lstStyle/>
          <a:p>
            <a:pPr eaLnBrk="1" hangingPunct="1">
              <a:buFontTx/>
              <a:buNone/>
            </a:pPr>
            <a:r>
              <a:rPr lang="en-US" sz="1600" smtClean="0"/>
              <a:t>      </a:t>
            </a:r>
          </a:p>
          <a:p>
            <a:pPr eaLnBrk="1" hangingPunct="1">
              <a:buFontTx/>
              <a:buNone/>
            </a:pPr>
            <a:r>
              <a:rPr lang="en-US" sz="1600" b="1" smtClean="0"/>
              <a:t>      </a:t>
            </a:r>
            <a:r>
              <a:rPr lang="en-US" sz="2800" b="1" smtClean="0"/>
              <a:t>Many of the activities performed by engineers, in academia, as in the workplace, may be confined within the scope of Reverse Engineering. Similarly, activities such as design, manufacturing and maintenance of parts and components used in one form or another programs and models of Reverse Engineering to achieve its goals. </a:t>
            </a:r>
            <a:endParaRPr lang="es-MX" sz="2800" b="1"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p:txBody>
          <a:bodyPr/>
          <a:lstStyle/>
          <a:p>
            <a:pPr eaLnBrk="1" hangingPunct="1">
              <a:buFontTx/>
              <a:buNone/>
            </a:pPr>
            <a:r>
              <a:rPr lang="en-US" sz="2800" b="1" smtClean="0"/>
              <a:t>   In addition, the reproduction of parts and components is a current need of the industries, because, first, do not always have the parts for repairs or for urgent maintenance of machinery and you have the need to reproduce those parts, and on the other hand, technological innovation based on improvements of existing products, requires the use of reverse engineering to find the products to be systematically </a:t>
            </a:r>
            <a:r>
              <a:rPr lang="es-MX" sz="2800" b="1" smtClean="0"/>
              <a:t>improved.</a:t>
            </a:r>
            <a:endParaRPr lang="es-MX" smtClean="0"/>
          </a:p>
        </p:txBody>
      </p:sp>
      <p:sp>
        <p:nvSpPr>
          <p:cNvPr id="7171"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1"/>
          </p:nvPr>
        </p:nvSpPr>
        <p:spPr/>
        <p:txBody>
          <a:bodyPr/>
          <a:lstStyle/>
          <a:p>
            <a:pPr eaLnBrk="1" hangingPunct="1">
              <a:buFontTx/>
              <a:buNone/>
            </a:pPr>
            <a:r>
              <a:rPr lang="en-US" b="1" smtClean="0"/>
              <a:t>  </a:t>
            </a:r>
          </a:p>
          <a:p>
            <a:pPr eaLnBrk="1" hangingPunct="1">
              <a:buFontTx/>
              <a:buNone/>
            </a:pPr>
            <a:r>
              <a:rPr lang="en-US" b="1" smtClean="0"/>
              <a:t>   </a:t>
            </a:r>
            <a:r>
              <a:rPr lang="en-US" sz="2800" b="1" smtClean="0"/>
              <a:t>However, even despite the great importance of Reverse Engineering in Mexican universities is not taught formally, and in most companies the processes of duplicate parts and components are more empirically (to test and error) than a systematic </a:t>
            </a:r>
            <a:r>
              <a:rPr lang="es-MX" sz="2800" b="1" smtClean="0"/>
              <a:t>way.</a:t>
            </a:r>
          </a:p>
          <a:p>
            <a:pPr eaLnBrk="1" hangingPunct="1">
              <a:buFontTx/>
              <a:buNone/>
            </a:pPr>
            <a:endParaRPr lang="es-MX" smtClean="0"/>
          </a:p>
        </p:txBody>
      </p:sp>
      <p:sp>
        <p:nvSpPr>
          <p:cNvPr id="8195"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noGrp="1"/>
          </p:cNvSpPr>
          <p:nvPr>
            <p:ph idx="1"/>
          </p:nvPr>
        </p:nvSpPr>
        <p:spPr/>
        <p:txBody>
          <a:bodyPr/>
          <a:lstStyle/>
          <a:p>
            <a:pPr eaLnBrk="1" hangingPunct="1">
              <a:buFontTx/>
              <a:buNone/>
            </a:pPr>
            <a:r>
              <a:rPr lang="en-US" sz="1400" b="1" smtClean="0"/>
              <a:t>       </a:t>
            </a:r>
          </a:p>
          <a:p>
            <a:pPr eaLnBrk="1" hangingPunct="1">
              <a:buFontTx/>
              <a:buNone/>
            </a:pPr>
            <a:r>
              <a:rPr lang="en-US" sz="1400" b="1" smtClean="0"/>
              <a:t>       </a:t>
            </a:r>
            <a:r>
              <a:rPr lang="en-US" sz="2800" b="1" smtClean="0"/>
              <a:t>Furthermore, it is necessary to understand that reverse engineering is a legitimate method to recognize parts and components and is not synonymous of piracy. The method is legitimate from the context of research, teaching and technological innovations, since it is one way to recognize and systematize information about the components. </a:t>
            </a:r>
            <a:endParaRPr lang="es-MX" sz="2800" b="1" smtClean="0"/>
          </a:p>
        </p:txBody>
      </p:sp>
      <p:sp>
        <p:nvSpPr>
          <p:cNvPr id="9219"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p:nvPr>
        </p:nvSpPr>
        <p:spPr>
          <a:xfrm>
            <a:off x="609600" y="1752600"/>
            <a:ext cx="8534400" cy="4267200"/>
          </a:xfrm>
        </p:spPr>
        <p:txBody>
          <a:bodyPr/>
          <a:lstStyle/>
          <a:p>
            <a:pPr eaLnBrk="1" hangingPunct="1">
              <a:buFontTx/>
              <a:buNone/>
            </a:pPr>
            <a:r>
              <a:rPr lang="en-US" sz="2800" b="1" smtClean="0"/>
              <a:t>   </a:t>
            </a:r>
          </a:p>
          <a:p>
            <a:pPr eaLnBrk="1" hangingPunct="1">
              <a:buFontTx/>
              <a:buNone/>
            </a:pPr>
            <a:r>
              <a:rPr lang="en-US" sz="2800" b="1" smtClean="0"/>
              <a:t>   Reverse engineering should be taught in the universities, since many of the activities that makes engineering is precisely to recognize parts and components, machines or systems. Students should be able to understand many of the activities taking place in companies from the context of Reverse Engineering and be trained in the laboratories of the universities.</a:t>
            </a:r>
            <a:endParaRPr lang="es-MX" sz="2800" smtClean="0"/>
          </a:p>
        </p:txBody>
      </p:sp>
      <p:sp>
        <p:nvSpPr>
          <p:cNvPr id="10243" name="1 Título"/>
          <p:cNvSpPr>
            <a:spLocks noGrp="1"/>
          </p:cNvSpPr>
          <p:nvPr>
            <p:ph type="title"/>
          </p:nvPr>
        </p:nvSpPr>
        <p:spPr/>
        <p:txBody>
          <a:bodyPr/>
          <a:lstStyle/>
          <a:p>
            <a:pPr eaLnBrk="1" hangingPunct="1"/>
            <a:r>
              <a:rPr lang="en-US" sz="2000" b="1" smtClean="0"/>
              <a:t>The importance of the research programs of reverse engineering in engineering </a:t>
            </a:r>
            <a:r>
              <a:rPr lang="es-MX" sz="2000" b="1" smtClean="0"/>
              <a:t>teaching education</a:t>
            </a:r>
            <a:endParaRPr lang="es-MX" sz="20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eaLnBrk="1" hangingPunct="1"/>
            <a:r>
              <a:rPr lang="es-MX" smtClean="0"/>
              <a:t>Reverse engineering methodology</a:t>
            </a:r>
          </a:p>
        </p:txBody>
      </p:sp>
      <p:sp>
        <p:nvSpPr>
          <p:cNvPr id="11267" name="2 Marcador de contenido"/>
          <p:cNvSpPr>
            <a:spLocks noGrp="1"/>
          </p:cNvSpPr>
          <p:nvPr>
            <p:ph idx="1"/>
          </p:nvPr>
        </p:nvSpPr>
        <p:spPr/>
        <p:txBody>
          <a:bodyPr/>
          <a:lstStyle/>
          <a:p>
            <a:pPr eaLnBrk="1" hangingPunct="1">
              <a:buFontTx/>
              <a:buNone/>
            </a:pPr>
            <a:endParaRPr lang="en-US" sz="1800" b="1" i="1" smtClean="0"/>
          </a:p>
          <a:p>
            <a:pPr eaLnBrk="1" hangingPunct="1">
              <a:buFontTx/>
              <a:buNone/>
            </a:pPr>
            <a:r>
              <a:rPr lang="en-US" sz="1800" b="1" i="1" smtClean="0"/>
              <a:t>1) Presented the referente object A.</a:t>
            </a:r>
          </a:p>
          <a:p>
            <a:pPr eaLnBrk="1" hangingPunct="1">
              <a:buFontTx/>
              <a:buNone/>
            </a:pPr>
            <a:r>
              <a:rPr lang="es-MX" sz="1800" b="1" i="1" smtClean="0"/>
              <a:t>2) Define the references.</a:t>
            </a:r>
          </a:p>
          <a:p>
            <a:pPr eaLnBrk="1" hangingPunct="1">
              <a:buFontTx/>
              <a:buNone/>
            </a:pPr>
            <a:r>
              <a:rPr lang="es-MX" sz="1800" b="1" i="1" smtClean="0"/>
              <a:t>3) Define the objectives.</a:t>
            </a:r>
          </a:p>
          <a:p>
            <a:pPr eaLnBrk="1" hangingPunct="1">
              <a:buFontTx/>
              <a:buNone/>
            </a:pPr>
            <a:r>
              <a:rPr lang="en-US" sz="1800" b="1" i="1" smtClean="0"/>
              <a:t>4) Steps 2 and 3, designs the research’s process.</a:t>
            </a:r>
          </a:p>
          <a:p>
            <a:pPr eaLnBrk="1" hangingPunct="1">
              <a:buFontTx/>
              <a:buNone/>
            </a:pPr>
            <a:r>
              <a:rPr lang="en-US" sz="1800" b="1" i="1" smtClean="0"/>
              <a:t>5) Product design of step 4) is a plan or operational research program.</a:t>
            </a:r>
          </a:p>
          <a:p>
            <a:pPr eaLnBrk="1" hangingPunct="1">
              <a:buFontTx/>
              <a:buNone/>
            </a:pPr>
            <a:r>
              <a:rPr lang="en-US" sz="1800" b="1" i="1" smtClean="0"/>
              <a:t>6) P is applied to object A.</a:t>
            </a:r>
          </a:p>
          <a:p>
            <a:pPr eaLnBrk="1" hangingPunct="1">
              <a:buFontTx/>
              <a:buNone/>
            </a:pPr>
            <a:r>
              <a:rPr lang="en-US" sz="1800" b="1" i="1" smtClean="0"/>
              <a:t>7) The result of step 6) is information of A.</a:t>
            </a:r>
          </a:p>
          <a:p>
            <a:pPr eaLnBrk="1" hangingPunct="1">
              <a:buFontTx/>
              <a:buNone/>
            </a:pPr>
            <a:r>
              <a:rPr lang="en-US" sz="1800" b="1" i="1" smtClean="0"/>
              <a:t>8) It is considered step 3) and with results of step 7) B is generated.</a:t>
            </a:r>
          </a:p>
          <a:p>
            <a:pPr eaLnBrk="1" hangingPunct="1">
              <a:buFontTx/>
              <a:buNone/>
            </a:pPr>
            <a:r>
              <a:rPr lang="en-US" sz="1800" b="1" i="1" smtClean="0"/>
              <a:t>9) B is a model.</a:t>
            </a:r>
          </a:p>
          <a:p>
            <a:pPr eaLnBrk="1" hangingPunct="1">
              <a:buFontTx/>
              <a:buNone/>
            </a:pPr>
            <a:r>
              <a:rPr lang="en-US" sz="1800" b="1" i="1" smtClean="0"/>
              <a:t>10) Is verified, according step 3), if B is equivalent to A.</a:t>
            </a:r>
          </a:p>
          <a:p>
            <a:pPr eaLnBrk="1" hangingPunct="1">
              <a:buFontTx/>
              <a:buNone/>
            </a:pPr>
            <a:r>
              <a:rPr lang="es-MX" sz="1800" b="1" i="1" smtClean="0"/>
              <a:t>11) Conclusions are given.</a:t>
            </a:r>
          </a:p>
          <a:p>
            <a:pPr eaLnBrk="1" hangingPunct="1">
              <a:buFontTx/>
              <a:buNone/>
            </a:pPr>
            <a:r>
              <a:rPr lang="es-MX" sz="1800" b="1" i="1" smtClean="0"/>
              <a:t>12) B is revalued.</a:t>
            </a:r>
          </a:p>
          <a:p>
            <a:pPr eaLnBrk="1" hangingPunct="1">
              <a:buFontTx/>
              <a:buNone/>
            </a:pPr>
            <a:r>
              <a:rPr lang="es-MX" sz="1800" b="1" i="1" smtClean="0"/>
              <a:t>13) B is applicable.</a:t>
            </a:r>
          </a:p>
        </p:txBody>
      </p:sp>
    </p:spTree>
  </p:cSld>
  <p:clrMapOvr>
    <a:masterClrMapping/>
  </p:clrMapOvr>
</p:sld>
</file>

<file path=ppt/theme/theme1.xml><?xml version="1.0" encoding="utf-8"?>
<a:theme xmlns:a="http://schemas.openxmlformats.org/drawingml/2006/main" name="Tema de Office">
  <a:themeElements>
    <a:clrScheme name="Tema de Office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fontScheme name="Tema de Offic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Tema de Office 1">
        <a:dk1>
          <a:srgbClr val="000000"/>
        </a:dk1>
        <a:lt1>
          <a:srgbClr val="FFFFFF"/>
        </a:lt1>
        <a:dk2>
          <a:srgbClr val="000000"/>
        </a:dk2>
        <a:lt2>
          <a:srgbClr val="808080"/>
        </a:lt2>
        <a:accent1>
          <a:srgbClr val="DDE9B5"/>
        </a:accent1>
        <a:accent2>
          <a:srgbClr val="333399"/>
        </a:accent2>
        <a:accent3>
          <a:srgbClr val="FFFFFF"/>
        </a:accent3>
        <a:accent4>
          <a:srgbClr val="000000"/>
        </a:accent4>
        <a:accent5>
          <a:srgbClr val="EBF2D7"/>
        </a:accent5>
        <a:accent6>
          <a:srgbClr val="2D2D8A"/>
        </a:accent6>
        <a:hlink>
          <a:srgbClr val="339966"/>
        </a:hlink>
        <a:folHlink>
          <a:srgbClr val="336699"/>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D5DEBA"/>
        </a:accent1>
        <a:accent2>
          <a:srgbClr val="F1FFCD"/>
        </a:accent2>
        <a:accent3>
          <a:srgbClr val="FFFFFF"/>
        </a:accent3>
        <a:accent4>
          <a:srgbClr val="000000"/>
        </a:accent4>
        <a:accent5>
          <a:srgbClr val="E7ECD9"/>
        </a:accent5>
        <a:accent6>
          <a:srgbClr val="DAE7BA"/>
        </a:accent6>
        <a:hlink>
          <a:srgbClr val="7B7D37"/>
        </a:hlink>
        <a:folHlink>
          <a:srgbClr val="3A6266"/>
        </a:folHlink>
      </a:clrScheme>
      <a:clrMap bg1="lt1" tx1="dk1" bg2="lt2" tx2="dk2" accent1="accent1" accent2="accent2" accent3="accent3" accent4="accent4" accent5="accent5" accent6="accent6" hlink="hlink" folHlink="folHlink"/>
    </a:extraClrScheme>
    <a:extraClrScheme>
      <a:clrScheme name="Tema de Office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clrMap bg1="dk2" tx1="lt1" bg2="dk1" tx2="lt2" accent1="accent1" accent2="accent2" accent3="accent3" accent4="accent4" accent5="accent5" accent6="accent6" hlink="hlink" folHlink="folHlink"/>
    </a:extraClrScheme>
    <a:extraClrScheme>
      <a:clrScheme name="Tema de Office 4">
        <a:dk1>
          <a:srgbClr val="333333"/>
        </a:dk1>
        <a:lt1>
          <a:srgbClr val="FFFFFF"/>
        </a:lt1>
        <a:dk2>
          <a:srgbClr val="D1D1CB"/>
        </a:dk2>
        <a:lt2>
          <a:srgbClr val="777777"/>
        </a:lt2>
        <a:accent1>
          <a:srgbClr val="99998D"/>
        </a:accent1>
        <a:accent2>
          <a:srgbClr val="6292C6"/>
        </a:accent2>
        <a:accent3>
          <a:srgbClr val="FFFFFF"/>
        </a:accent3>
        <a:accent4>
          <a:srgbClr val="2A2A2A"/>
        </a:accent4>
        <a:accent5>
          <a:srgbClr val="CACAC5"/>
        </a:accent5>
        <a:accent6>
          <a:srgbClr val="5884B3"/>
        </a:accent6>
        <a:hlink>
          <a:srgbClr val="FEF4AA"/>
        </a:hlink>
        <a:folHlink>
          <a:srgbClr val="F8F8F8"/>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969696"/>
        </a:lt2>
        <a:accent1>
          <a:srgbClr val="ABCF7F"/>
        </a:accent1>
        <a:accent2>
          <a:srgbClr val="FF9966"/>
        </a:accent2>
        <a:accent3>
          <a:srgbClr val="FFFFFF"/>
        </a:accent3>
        <a:accent4>
          <a:srgbClr val="000000"/>
        </a:accent4>
        <a:accent5>
          <a:srgbClr val="D2E4C0"/>
        </a:accent5>
        <a:accent6>
          <a:srgbClr val="E78A5C"/>
        </a:accent6>
        <a:hlink>
          <a:srgbClr val="EA552C"/>
        </a:hlink>
        <a:folHlink>
          <a:srgbClr val="996600"/>
        </a:folHlink>
      </a:clrScheme>
      <a:clrMap bg1="lt1" tx1="dk1" bg2="lt2" tx2="dk2" accent1="accent1" accent2="accent2" accent3="accent3" accent4="accent4" accent5="accent5" accent6="accent6" hlink="hlink" folHlink="folHlink"/>
    </a:extraClrScheme>
    <a:extraClrScheme>
      <a:clrScheme name="Tema de Office 7">
        <a:dk1>
          <a:srgbClr val="85CADF"/>
        </a:dk1>
        <a:lt1>
          <a:srgbClr val="DBF0FF"/>
        </a:lt1>
        <a:dk2>
          <a:srgbClr val="CCFFFF"/>
        </a:dk2>
        <a:lt2>
          <a:srgbClr val="003366"/>
        </a:lt2>
        <a:accent1>
          <a:srgbClr val="3F709D"/>
        </a:accent1>
        <a:accent2>
          <a:srgbClr val="00B000"/>
        </a:accent2>
        <a:accent3>
          <a:srgbClr val="EAF6FF"/>
        </a:accent3>
        <a:accent4>
          <a:srgbClr val="71ACBE"/>
        </a:accent4>
        <a:accent5>
          <a:srgbClr val="AFBBCC"/>
        </a:accent5>
        <a:accent6>
          <a:srgbClr val="009F00"/>
        </a:accent6>
        <a:hlink>
          <a:srgbClr val="66CCFF"/>
        </a:hlink>
        <a:folHlink>
          <a:srgbClr val="FFF381"/>
        </a:folHlink>
      </a:clrScheme>
      <a:clrMap bg1="lt1" tx1="dk1" bg2="lt2" tx2="dk2" accent1="accent1" accent2="accent2" accent3="accent3" accent4="accent4" accent5="accent5" accent6="accent6" hlink="hlink" folHlink="folHlink"/>
    </a:extraClrScheme>
    <a:extraClrScheme>
      <a:clrScheme name="Tema de Office 8">
        <a:dk1>
          <a:srgbClr val="663300"/>
        </a:dk1>
        <a:lt1>
          <a:srgbClr val="D2BA9E"/>
        </a:lt1>
        <a:dk2>
          <a:srgbClr val="DFC08D"/>
        </a:dk2>
        <a:lt2>
          <a:srgbClr val="2D2015"/>
        </a:lt2>
        <a:accent1>
          <a:srgbClr val="C6DF95"/>
        </a:accent1>
        <a:accent2>
          <a:srgbClr val="8F5F2F"/>
        </a:accent2>
        <a:accent3>
          <a:srgbClr val="E5D9CC"/>
        </a:accent3>
        <a:accent4>
          <a:srgbClr val="562A00"/>
        </a:accent4>
        <a:accent5>
          <a:srgbClr val="DFECC8"/>
        </a:accent5>
        <a:accent6>
          <a:srgbClr val="81552A"/>
        </a:accent6>
        <a:hlink>
          <a:srgbClr val="CCB400"/>
        </a:hlink>
        <a:folHlink>
          <a:srgbClr val="5C6E70"/>
        </a:folHlink>
      </a:clrScheme>
      <a:clrMap bg1="lt1" tx1="dk1" bg2="lt2" tx2="dk2" accent1="accent1" accent2="accent2" accent3="accent3" accent4="accent4" accent5="accent5" accent6="accent6" hlink="hlink" folHlink="folHlink"/>
    </a:extraClrScheme>
    <a:extraClrScheme>
      <a:clrScheme name="Tema de Office 9">
        <a:dk1>
          <a:srgbClr val="969696"/>
        </a:dk1>
        <a:lt1>
          <a:srgbClr val="DEF6F1"/>
        </a:lt1>
        <a:dk2>
          <a:srgbClr val="8BCD33"/>
        </a:dk2>
        <a:lt2>
          <a:srgbClr val="969696"/>
        </a:lt2>
        <a:accent1>
          <a:srgbClr val="E8FFCD"/>
        </a:accent1>
        <a:accent2>
          <a:srgbClr val="8DC6FF"/>
        </a:accent2>
        <a:accent3>
          <a:srgbClr val="ECFAF7"/>
        </a:accent3>
        <a:accent4>
          <a:srgbClr val="7F7F7F"/>
        </a:accent4>
        <a:accent5>
          <a:srgbClr val="F2FFE3"/>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clrMap bg1="lt1" tx1="dk1" bg2="lt2" tx2="dk2" accent1="accent1" accent2="accent2" accent3="accent3" accent4="accent4" accent5="accent5" accent6="accent6" hlink="hlink" folHlink="folHlink"/>
    </a:extraClrScheme>
    <a:extraClrScheme>
      <a:clrScheme name="Tema de Office 11">
        <a:dk1>
          <a:srgbClr val="000000"/>
        </a:dk1>
        <a:lt1>
          <a:srgbClr val="FFFFD9"/>
        </a:lt1>
        <a:dk2>
          <a:srgbClr val="663300"/>
        </a:dk2>
        <a:lt2>
          <a:srgbClr val="777777"/>
        </a:lt2>
        <a:accent1>
          <a:srgbClr val="F6FDE1"/>
        </a:accent1>
        <a:accent2>
          <a:srgbClr val="BFC39F"/>
        </a:accent2>
        <a:accent3>
          <a:srgbClr val="FFFFE9"/>
        </a:accent3>
        <a:accent4>
          <a:srgbClr val="000000"/>
        </a:accent4>
        <a:accent5>
          <a:srgbClr val="FAFEEE"/>
        </a:accent5>
        <a:accent6>
          <a:srgbClr val="ADB090"/>
        </a:accent6>
        <a:hlink>
          <a:srgbClr val="FE7F52"/>
        </a:hlink>
        <a:folHlink>
          <a:srgbClr val="F83622"/>
        </a:folHlink>
      </a:clrScheme>
      <a:clrMap bg1="lt1" tx1="dk1" bg2="lt2" tx2="dk2" accent1="accent1" accent2="accent2" accent3="accent3" accent4="accent4" accent5="accent5" accent6="accent6" hlink="hlink" folHlink="folHlink"/>
    </a:extraClrScheme>
    <a:extraClrScheme>
      <a:clrScheme name="Tema de Office 12">
        <a:dk1>
          <a:srgbClr val="969696"/>
        </a:dk1>
        <a:lt1>
          <a:srgbClr val="DADAE6"/>
        </a:lt1>
        <a:dk2>
          <a:srgbClr val="FFFFFF"/>
        </a:dk2>
        <a:lt2>
          <a:srgbClr val="3E3E5C"/>
        </a:lt2>
        <a:accent1>
          <a:srgbClr val="C4CFE6"/>
        </a:accent1>
        <a:accent2>
          <a:srgbClr val="9DE719"/>
        </a:accent2>
        <a:accent3>
          <a:srgbClr val="EAEAF0"/>
        </a:accent3>
        <a:accent4>
          <a:srgbClr val="7F7F7F"/>
        </a:accent4>
        <a:accent5>
          <a:srgbClr val="DEE4F0"/>
        </a:accent5>
        <a:accent6>
          <a:srgbClr val="8ED116"/>
        </a:accent6>
        <a:hlink>
          <a:srgbClr val="0066CC"/>
        </a:hlink>
        <a:folHlink>
          <a:srgbClr val="FAFFF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161</TotalTime>
  <Words>2923</Words>
  <Application>Microsoft Office PowerPoint</Application>
  <PresentationFormat>Presentación en pantalla (4:3)</PresentationFormat>
  <Paragraphs>255</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Arial Black</vt:lpstr>
      <vt:lpstr>Calibri</vt:lpstr>
      <vt:lpstr>Tema de Office</vt:lpstr>
      <vt:lpstr>The importance of the research programs of reverse engineering in engineering teaching education</vt:lpstr>
      <vt:lpstr>Authors:</vt:lpstr>
      <vt:lpstr>Which means reverse engineering?</vt:lpstr>
      <vt:lpstr>The importance of the research programs of reverse engineering in engineering teaching education</vt:lpstr>
      <vt:lpstr>The importance of the research programs of reverse engineering in engineering teaching education</vt:lpstr>
      <vt:lpstr>The importance of the research programs of reverse engineering in engineering teaching education</vt:lpstr>
      <vt:lpstr>The importance of the research programs of reverse engineering in engineering teaching education</vt:lpstr>
      <vt:lpstr>The importance of the research programs of reverse engineering in engineering teaching education</vt:lpstr>
      <vt:lpstr>Reverse engineering methodology</vt:lpstr>
      <vt:lpstr>Case of study</vt:lpstr>
      <vt:lpstr>Case of study</vt:lpstr>
      <vt:lpstr>Case of study</vt:lpstr>
      <vt:lpstr>Case of study</vt:lpstr>
      <vt:lpstr>Case of study</vt:lpstr>
      <vt:lpstr>Case of study</vt:lpstr>
      <vt:lpstr>Case of study</vt:lpstr>
      <vt:lpstr>Case of study</vt:lpstr>
      <vt:lpstr>Case of study</vt:lpstr>
      <vt:lpstr>Some considerations for engineering education</vt:lpstr>
      <vt:lpstr>Some considerations for engineering education</vt:lpstr>
      <vt:lpstr>The importance of the research programs of reverse engineering in engineering teaching education</vt:lpstr>
      <vt:lpstr>The importance of the research programs of reverse engineering in engineering teaching education</vt:lpstr>
      <vt:lpstr>The importance of the research programs of reverse engineering in engineering teaching education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research programs of reverse engineering in engineering teaching education</dc:title>
  <dc:subject/>
  <dc:creator/>
  <cp:keywords/>
  <dc:description/>
  <cp:lastModifiedBy> Humberto Zepeda</cp:lastModifiedBy>
  <cp:revision>70</cp:revision>
  <dcterms:created xsi:type="dcterms:W3CDTF">2006-04-26T10:20:59Z</dcterms:created>
  <dcterms:modified xsi:type="dcterms:W3CDTF">2010-06-12T09:38:43Z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TC010721183082</vt:lpwstr>
  </property>
</Properties>
</file>