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2"/>
  </p:notesMasterIdLst>
  <p:handoutMasterIdLst>
    <p:handoutMasterId r:id="rId13"/>
  </p:handoutMasterIdLst>
  <p:sldIdLst>
    <p:sldId id="269" r:id="rId2"/>
    <p:sldId id="256"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0" d="100"/>
          <a:sy n="90" d="100"/>
        </p:scale>
        <p:origin x="-114" y="-3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92E06F-69D6-491B-BA0E-0713606B3A2D}" type="doc">
      <dgm:prSet loTypeId="urn:microsoft.com/office/officeart/2005/8/layout/cycle3" loCatId="cycle" qsTypeId="urn:microsoft.com/office/officeart/2005/8/quickstyle/simple3" qsCatId="simple" csTypeId="urn:microsoft.com/office/officeart/2005/8/colors/accent1_2" csCatId="accent1" phldr="1"/>
      <dgm:spPr/>
      <dgm:t>
        <a:bodyPr/>
        <a:lstStyle/>
        <a:p>
          <a:pPr rtl="1"/>
          <a:endParaRPr lang="fa-IR"/>
        </a:p>
      </dgm:t>
    </dgm:pt>
    <dgm:pt modelId="{5C80A5E9-B826-432B-B346-06B6EBFCBB4D}">
      <dgm:prSet phldrT="[Text]" custT="1"/>
      <dgm:spPr/>
      <dgm:t>
        <a:bodyPr/>
        <a:lstStyle/>
        <a:p>
          <a:pPr rtl="1"/>
          <a:r>
            <a:rPr lang="en-US" sz="1200" dirty="0" smtClean="0"/>
            <a:t>Communication skill</a:t>
          </a:r>
          <a:endParaRPr lang="fa-IR" sz="1200" dirty="0"/>
        </a:p>
      </dgm:t>
    </dgm:pt>
    <dgm:pt modelId="{DCB09B72-82FB-4C8C-AACA-37F1F39F6724}" type="parTrans" cxnId="{725A8453-6AE9-4023-BB4E-EBF115C21E30}">
      <dgm:prSet/>
      <dgm:spPr/>
      <dgm:t>
        <a:bodyPr/>
        <a:lstStyle/>
        <a:p>
          <a:pPr rtl="1"/>
          <a:endParaRPr lang="fa-IR"/>
        </a:p>
      </dgm:t>
    </dgm:pt>
    <dgm:pt modelId="{29E18441-49F3-4A75-BB46-E07307FD0FEC}" type="sibTrans" cxnId="{725A8453-6AE9-4023-BB4E-EBF115C21E30}">
      <dgm:prSet/>
      <dgm:spPr/>
      <dgm:t>
        <a:bodyPr/>
        <a:lstStyle/>
        <a:p>
          <a:pPr rtl="1"/>
          <a:endParaRPr lang="fa-IR" sz="1200"/>
        </a:p>
      </dgm:t>
    </dgm:pt>
    <dgm:pt modelId="{F4E1E5F9-9700-4D69-98DC-1544A45B03EE}">
      <dgm:prSet phldrT="[Text]" custT="1"/>
      <dgm:spPr/>
      <dgm:t>
        <a:bodyPr/>
        <a:lstStyle/>
        <a:p>
          <a:pPr rtl="1"/>
          <a:r>
            <a:rPr lang="en-US" sz="1200" smtClean="0"/>
            <a:t>Presentation skill</a:t>
          </a:r>
          <a:endParaRPr lang="fa-IR" sz="1200" dirty="0"/>
        </a:p>
      </dgm:t>
    </dgm:pt>
    <dgm:pt modelId="{D658F7D9-F0DB-43F2-BCA5-1239370C8CF3}" type="parTrans" cxnId="{67FB6FE6-67AC-4DB0-B858-989EAE372340}">
      <dgm:prSet/>
      <dgm:spPr/>
      <dgm:t>
        <a:bodyPr/>
        <a:lstStyle/>
        <a:p>
          <a:pPr rtl="1"/>
          <a:endParaRPr lang="fa-IR"/>
        </a:p>
      </dgm:t>
    </dgm:pt>
    <dgm:pt modelId="{50A7B44A-00A7-4021-BCCE-29F869D529D1}" type="sibTrans" cxnId="{67FB6FE6-67AC-4DB0-B858-989EAE372340}">
      <dgm:prSet/>
      <dgm:spPr/>
      <dgm:t>
        <a:bodyPr/>
        <a:lstStyle/>
        <a:p>
          <a:pPr rtl="1"/>
          <a:endParaRPr lang="fa-IR"/>
        </a:p>
      </dgm:t>
    </dgm:pt>
    <dgm:pt modelId="{443108EB-77B4-482D-BE65-82F148ACFFDC}">
      <dgm:prSet phldrT="[Text]" custT="1"/>
      <dgm:spPr/>
      <dgm:t>
        <a:bodyPr/>
        <a:lstStyle/>
        <a:p>
          <a:pPr rtl="1"/>
          <a:r>
            <a:rPr lang="en-US" sz="1200" dirty="0" smtClean="0"/>
            <a:t>Problem-solving skill</a:t>
          </a:r>
          <a:endParaRPr lang="fa-IR" sz="1200" dirty="0"/>
        </a:p>
      </dgm:t>
    </dgm:pt>
    <dgm:pt modelId="{BD6DC552-46D1-43ED-A3E1-3E14112D5301}" type="parTrans" cxnId="{6D7DCD6A-0DD8-4ED0-BB23-7B4BB4711BF2}">
      <dgm:prSet/>
      <dgm:spPr/>
      <dgm:t>
        <a:bodyPr/>
        <a:lstStyle/>
        <a:p>
          <a:pPr rtl="1"/>
          <a:endParaRPr lang="fa-IR"/>
        </a:p>
      </dgm:t>
    </dgm:pt>
    <dgm:pt modelId="{F2DD9818-8FCA-475D-BD47-0FDC97FC968D}" type="sibTrans" cxnId="{6D7DCD6A-0DD8-4ED0-BB23-7B4BB4711BF2}">
      <dgm:prSet/>
      <dgm:spPr/>
      <dgm:t>
        <a:bodyPr/>
        <a:lstStyle/>
        <a:p>
          <a:pPr rtl="1"/>
          <a:endParaRPr lang="fa-IR"/>
        </a:p>
      </dgm:t>
    </dgm:pt>
    <dgm:pt modelId="{BA4E2EEB-FBD9-4DDC-83CA-8F53B3F4104D}">
      <dgm:prSet phldrT="[Text]" custT="1"/>
      <dgm:spPr/>
      <dgm:t>
        <a:bodyPr/>
        <a:lstStyle/>
        <a:p>
          <a:pPr rtl="1"/>
          <a:r>
            <a:rPr lang="en-US" sz="1200" dirty="0" smtClean="0"/>
            <a:t>Team-work skill</a:t>
          </a:r>
          <a:endParaRPr lang="fa-IR" sz="1200" dirty="0"/>
        </a:p>
      </dgm:t>
    </dgm:pt>
    <dgm:pt modelId="{C86851FC-D97B-4442-B184-6291077152A5}" type="parTrans" cxnId="{956A4338-6C6D-4AB5-9819-991A24FC7CAB}">
      <dgm:prSet/>
      <dgm:spPr/>
      <dgm:t>
        <a:bodyPr/>
        <a:lstStyle/>
        <a:p>
          <a:pPr rtl="1"/>
          <a:endParaRPr lang="fa-IR"/>
        </a:p>
      </dgm:t>
    </dgm:pt>
    <dgm:pt modelId="{102B95EE-B829-4A27-8416-905506F5356A}" type="sibTrans" cxnId="{956A4338-6C6D-4AB5-9819-991A24FC7CAB}">
      <dgm:prSet/>
      <dgm:spPr/>
      <dgm:t>
        <a:bodyPr/>
        <a:lstStyle/>
        <a:p>
          <a:pPr rtl="1"/>
          <a:endParaRPr lang="fa-IR"/>
        </a:p>
      </dgm:t>
    </dgm:pt>
    <dgm:pt modelId="{F00E40DA-1258-48E8-8F3E-A25C1336D547}">
      <dgm:prSet phldrT="[Text]" custT="1"/>
      <dgm:spPr/>
      <dgm:t>
        <a:bodyPr/>
        <a:lstStyle/>
        <a:p>
          <a:pPr rtl="1"/>
          <a:r>
            <a:rPr lang="en-US" sz="1200" dirty="0" smtClean="0"/>
            <a:t>Project management skill</a:t>
          </a:r>
          <a:endParaRPr lang="fa-IR" sz="1200" dirty="0"/>
        </a:p>
      </dgm:t>
    </dgm:pt>
    <dgm:pt modelId="{4C3F4A3F-4D37-4BB8-8E31-56C39F771F92}" type="parTrans" cxnId="{2D15823E-B8E6-47DF-A7B6-2D88270F4F30}">
      <dgm:prSet/>
      <dgm:spPr/>
      <dgm:t>
        <a:bodyPr/>
        <a:lstStyle/>
        <a:p>
          <a:pPr rtl="1"/>
          <a:endParaRPr lang="fa-IR"/>
        </a:p>
      </dgm:t>
    </dgm:pt>
    <dgm:pt modelId="{A7F6996E-A34F-47BD-836D-21DF94F773D9}" type="sibTrans" cxnId="{2D15823E-B8E6-47DF-A7B6-2D88270F4F30}">
      <dgm:prSet/>
      <dgm:spPr/>
      <dgm:t>
        <a:bodyPr/>
        <a:lstStyle/>
        <a:p>
          <a:pPr rtl="1"/>
          <a:endParaRPr lang="fa-IR"/>
        </a:p>
      </dgm:t>
    </dgm:pt>
    <dgm:pt modelId="{951B1C2B-493F-4C61-B888-14EAF5BEC05B}">
      <dgm:prSet phldrT="[Text]" custT="1"/>
      <dgm:spPr/>
      <dgm:t>
        <a:bodyPr/>
        <a:lstStyle/>
        <a:p>
          <a:pPr rtl="1"/>
          <a:r>
            <a:rPr lang="en-US" sz="1200" dirty="0" smtClean="0"/>
            <a:t>Creativity</a:t>
          </a:r>
          <a:endParaRPr lang="fa-IR" sz="1200" dirty="0"/>
        </a:p>
      </dgm:t>
    </dgm:pt>
    <dgm:pt modelId="{483BE31E-F15D-4E2D-8021-85EA896F7F5E}" type="sibTrans" cxnId="{25AE3C80-8A5F-4515-9C14-FBB91E26C96C}">
      <dgm:prSet/>
      <dgm:spPr/>
      <dgm:t>
        <a:bodyPr/>
        <a:lstStyle/>
        <a:p>
          <a:pPr rtl="1"/>
          <a:endParaRPr lang="fa-IR"/>
        </a:p>
      </dgm:t>
    </dgm:pt>
    <dgm:pt modelId="{94B84437-A0E8-4929-88BF-45F0855BAB23}" type="parTrans" cxnId="{25AE3C80-8A5F-4515-9C14-FBB91E26C96C}">
      <dgm:prSet/>
      <dgm:spPr/>
      <dgm:t>
        <a:bodyPr/>
        <a:lstStyle/>
        <a:p>
          <a:pPr rtl="1"/>
          <a:endParaRPr lang="fa-IR"/>
        </a:p>
      </dgm:t>
    </dgm:pt>
    <dgm:pt modelId="{DB5CF722-A8B1-47A5-A178-93B16037B27B}" type="pres">
      <dgm:prSet presAssocID="{3D92E06F-69D6-491B-BA0E-0713606B3A2D}" presName="Name0" presStyleCnt="0">
        <dgm:presLayoutVars>
          <dgm:dir/>
          <dgm:resizeHandles val="exact"/>
        </dgm:presLayoutVars>
      </dgm:prSet>
      <dgm:spPr/>
    </dgm:pt>
    <dgm:pt modelId="{67F9BB60-BDD5-4A75-8096-2AE37ADD707D}" type="pres">
      <dgm:prSet presAssocID="{3D92E06F-69D6-491B-BA0E-0713606B3A2D}" presName="cycle" presStyleCnt="0"/>
      <dgm:spPr/>
    </dgm:pt>
    <dgm:pt modelId="{BE35AE43-6A68-4279-BC6A-F1A0BDA2DBEE}" type="pres">
      <dgm:prSet presAssocID="{5C80A5E9-B826-432B-B346-06B6EBFCBB4D}" presName="nodeFirstNode" presStyleLbl="node1" presStyleIdx="0" presStyleCnt="6" custScaleX="118649">
        <dgm:presLayoutVars>
          <dgm:bulletEnabled val="1"/>
        </dgm:presLayoutVars>
      </dgm:prSet>
      <dgm:spPr/>
    </dgm:pt>
    <dgm:pt modelId="{5A2827E0-7832-47D2-8A8D-3722C98054BD}" type="pres">
      <dgm:prSet presAssocID="{29E18441-49F3-4A75-BB46-E07307FD0FEC}" presName="sibTransFirstNode" presStyleLbl="bgShp" presStyleIdx="0" presStyleCnt="1"/>
      <dgm:spPr/>
    </dgm:pt>
    <dgm:pt modelId="{7E57B2CC-242D-4D73-85B8-202032412A94}" type="pres">
      <dgm:prSet presAssocID="{F00E40DA-1258-48E8-8F3E-A25C1336D547}" presName="nodeFollowingNodes" presStyleLbl="node1" presStyleIdx="1" presStyleCnt="6" custRadScaleRad="114989" custRadScaleInc="14279">
        <dgm:presLayoutVars>
          <dgm:bulletEnabled val="1"/>
        </dgm:presLayoutVars>
      </dgm:prSet>
      <dgm:spPr/>
      <dgm:t>
        <a:bodyPr/>
        <a:lstStyle/>
        <a:p>
          <a:pPr rtl="1"/>
          <a:endParaRPr lang="fa-IR"/>
        </a:p>
      </dgm:t>
    </dgm:pt>
    <dgm:pt modelId="{BD983EDD-A9D2-4CC9-B52C-B28A7A252772}" type="pres">
      <dgm:prSet presAssocID="{F4E1E5F9-9700-4D69-98DC-1544A45B03EE}" presName="nodeFollowingNodes" presStyleLbl="node1" presStyleIdx="2" presStyleCnt="6" custRadScaleRad="107245" custRadScaleInc="-21599">
        <dgm:presLayoutVars>
          <dgm:bulletEnabled val="1"/>
        </dgm:presLayoutVars>
      </dgm:prSet>
      <dgm:spPr/>
    </dgm:pt>
    <dgm:pt modelId="{1ACC6977-085C-4BC0-A5DF-B909A7D93E79}" type="pres">
      <dgm:prSet presAssocID="{951B1C2B-493F-4C61-B888-14EAF5BEC05B}" presName="nodeFollowingNodes" presStyleLbl="node1" presStyleIdx="3" presStyleCnt="6" custRadScaleRad="99947" custRadScaleInc="6067">
        <dgm:presLayoutVars>
          <dgm:bulletEnabled val="1"/>
        </dgm:presLayoutVars>
      </dgm:prSet>
      <dgm:spPr/>
      <dgm:t>
        <a:bodyPr/>
        <a:lstStyle/>
        <a:p>
          <a:pPr rtl="1"/>
          <a:endParaRPr lang="fa-IR"/>
        </a:p>
      </dgm:t>
    </dgm:pt>
    <dgm:pt modelId="{D2552F94-D6D0-4238-A425-1360553A34CB}" type="pres">
      <dgm:prSet presAssocID="{443108EB-77B4-482D-BE65-82F148ACFFDC}" presName="nodeFollowingNodes" presStyleLbl="node1" presStyleIdx="4" presStyleCnt="6" custRadScaleRad="104351" custRadScaleInc="20540">
        <dgm:presLayoutVars>
          <dgm:bulletEnabled val="1"/>
        </dgm:presLayoutVars>
      </dgm:prSet>
      <dgm:spPr/>
    </dgm:pt>
    <dgm:pt modelId="{BF709DB0-F131-43AF-9C39-372EB1F93B02}" type="pres">
      <dgm:prSet presAssocID="{BA4E2EEB-FBD9-4DDC-83CA-8F53B3F4104D}" presName="nodeFollowingNodes" presStyleLbl="node1" presStyleIdx="5" presStyleCnt="6" custRadScaleRad="112168" custRadScaleInc="-13107">
        <dgm:presLayoutVars>
          <dgm:bulletEnabled val="1"/>
        </dgm:presLayoutVars>
      </dgm:prSet>
      <dgm:spPr/>
    </dgm:pt>
  </dgm:ptLst>
  <dgm:cxnLst>
    <dgm:cxn modelId="{D7BA4338-A67B-420C-966C-144935E91BAA}" type="presOf" srcId="{3D92E06F-69D6-491B-BA0E-0713606B3A2D}" destId="{DB5CF722-A8B1-47A5-A178-93B16037B27B}" srcOrd="0" destOrd="0" presId="urn:microsoft.com/office/officeart/2005/8/layout/cycle3"/>
    <dgm:cxn modelId="{8B8673FA-AB2D-4AF6-AD68-16D42972F23E}" type="presOf" srcId="{5C80A5E9-B826-432B-B346-06B6EBFCBB4D}" destId="{BE35AE43-6A68-4279-BC6A-F1A0BDA2DBEE}" srcOrd="0" destOrd="0" presId="urn:microsoft.com/office/officeart/2005/8/layout/cycle3"/>
    <dgm:cxn modelId="{957E2C0B-A191-4E88-A05D-30A1D6B4511C}" type="presOf" srcId="{29E18441-49F3-4A75-BB46-E07307FD0FEC}" destId="{5A2827E0-7832-47D2-8A8D-3722C98054BD}" srcOrd="0" destOrd="0" presId="urn:microsoft.com/office/officeart/2005/8/layout/cycle3"/>
    <dgm:cxn modelId="{67FB6FE6-67AC-4DB0-B858-989EAE372340}" srcId="{3D92E06F-69D6-491B-BA0E-0713606B3A2D}" destId="{F4E1E5F9-9700-4D69-98DC-1544A45B03EE}" srcOrd="2" destOrd="0" parTransId="{D658F7D9-F0DB-43F2-BCA5-1239370C8CF3}" sibTransId="{50A7B44A-00A7-4021-BCCE-29F869D529D1}"/>
    <dgm:cxn modelId="{6D7DCD6A-0DD8-4ED0-BB23-7B4BB4711BF2}" srcId="{3D92E06F-69D6-491B-BA0E-0713606B3A2D}" destId="{443108EB-77B4-482D-BE65-82F148ACFFDC}" srcOrd="4" destOrd="0" parTransId="{BD6DC552-46D1-43ED-A3E1-3E14112D5301}" sibTransId="{F2DD9818-8FCA-475D-BD47-0FDC97FC968D}"/>
    <dgm:cxn modelId="{28FBE90D-1454-46D8-A00E-DA6E66FD3225}" type="presOf" srcId="{443108EB-77B4-482D-BE65-82F148ACFFDC}" destId="{D2552F94-D6D0-4238-A425-1360553A34CB}" srcOrd="0" destOrd="0" presId="urn:microsoft.com/office/officeart/2005/8/layout/cycle3"/>
    <dgm:cxn modelId="{4572C4D1-CFA3-4956-AD45-93F9C8121B5D}" type="presOf" srcId="{951B1C2B-493F-4C61-B888-14EAF5BEC05B}" destId="{1ACC6977-085C-4BC0-A5DF-B909A7D93E79}" srcOrd="0" destOrd="0" presId="urn:microsoft.com/office/officeart/2005/8/layout/cycle3"/>
    <dgm:cxn modelId="{725A8453-6AE9-4023-BB4E-EBF115C21E30}" srcId="{3D92E06F-69D6-491B-BA0E-0713606B3A2D}" destId="{5C80A5E9-B826-432B-B346-06B6EBFCBB4D}" srcOrd="0" destOrd="0" parTransId="{DCB09B72-82FB-4C8C-AACA-37F1F39F6724}" sibTransId="{29E18441-49F3-4A75-BB46-E07307FD0FEC}"/>
    <dgm:cxn modelId="{4B51C553-973C-4DD1-B1EC-5847B706A08D}" type="presOf" srcId="{F4E1E5F9-9700-4D69-98DC-1544A45B03EE}" destId="{BD983EDD-A9D2-4CC9-B52C-B28A7A252772}" srcOrd="0" destOrd="0" presId="urn:microsoft.com/office/officeart/2005/8/layout/cycle3"/>
    <dgm:cxn modelId="{956A4338-6C6D-4AB5-9819-991A24FC7CAB}" srcId="{3D92E06F-69D6-491B-BA0E-0713606B3A2D}" destId="{BA4E2EEB-FBD9-4DDC-83CA-8F53B3F4104D}" srcOrd="5" destOrd="0" parTransId="{C86851FC-D97B-4442-B184-6291077152A5}" sibTransId="{102B95EE-B829-4A27-8416-905506F5356A}"/>
    <dgm:cxn modelId="{F6306075-4561-4415-B71C-09BBAAE65EA2}" type="presOf" srcId="{F00E40DA-1258-48E8-8F3E-A25C1336D547}" destId="{7E57B2CC-242D-4D73-85B8-202032412A94}" srcOrd="0" destOrd="0" presId="urn:microsoft.com/office/officeart/2005/8/layout/cycle3"/>
    <dgm:cxn modelId="{C7A27C75-9E05-43DB-AE5A-81BB3C801CB9}" type="presOf" srcId="{BA4E2EEB-FBD9-4DDC-83CA-8F53B3F4104D}" destId="{BF709DB0-F131-43AF-9C39-372EB1F93B02}" srcOrd="0" destOrd="0" presId="urn:microsoft.com/office/officeart/2005/8/layout/cycle3"/>
    <dgm:cxn modelId="{25AE3C80-8A5F-4515-9C14-FBB91E26C96C}" srcId="{3D92E06F-69D6-491B-BA0E-0713606B3A2D}" destId="{951B1C2B-493F-4C61-B888-14EAF5BEC05B}" srcOrd="3" destOrd="0" parTransId="{94B84437-A0E8-4929-88BF-45F0855BAB23}" sibTransId="{483BE31E-F15D-4E2D-8021-85EA896F7F5E}"/>
    <dgm:cxn modelId="{2D15823E-B8E6-47DF-A7B6-2D88270F4F30}" srcId="{3D92E06F-69D6-491B-BA0E-0713606B3A2D}" destId="{F00E40DA-1258-48E8-8F3E-A25C1336D547}" srcOrd="1" destOrd="0" parTransId="{4C3F4A3F-4D37-4BB8-8E31-56C39F771F92}" sibTransId="{A7F6996E-A34F-47BD-836D-21DF94F773D9}"/>
    <dgm:cxn modelId="{DED0F732-7345-42E8-B555-808734E8839B}" type="presParOf" srcId="{DB5CF722-A8B1-47A5-A178-93B16037B27B}" destId="{67F9BB60-BDD5-4A75-8096-2AE37ADD707D}" srcOrd="0" destOrd="0" presId="urn:microsoft.com/office/officeart/2005/8/layout/cycle3"/>
    <dgm:cxn modelId="{08C3FAAB-DC12-44EF-ABD8-87EB75AF4477}" type="presParOf" srcId="{67F9BB60-BDD5-4A75-8096-2AE37ADD707D}" destId="{BE35AE43-6A68-4279-BC6A-F1A0BDA2DBEE}" srcOrd="0" destOrd="0" presId="urn:microsoft.com/office/officeart/2005/8/layout/cycle3"/>
    <dgm:cxn modelId="{727215A6-B786-4D10-9341-8A0857850DBC}" type="presParOf" srcId="{67F9BB60-BDD5-4A75-8096-2AE37ADD707D}" destId="{5A2827E0-7832-47D2-8A8D-3722C98054BD}" srcOrd="1" destOrd="0" presId="urn:microsoft.com/office/officeart/2005/8/layout/cycle3"/>
    <dgm:cxn modelId="{0FDB4200-F8B4-4F29-B565-3E1353A190B1}" type="presParOf" srcId="{67F9BB60-BDD5-4A75-8096-2AE37ADD707D}" destId="{7E57B2CC-242D-4D73-85B8-202032412A94}" srcOrd="2" destOrd="0" presId="urn:microsoft.com/office/officeart/2005/8/layout/cycle3"/>
    <dgm:cxn modelId="{BDE26DFF-B520-41FF-814A-A2CEBABBE34A}" type="presParOf" srcId="{67F9BB60-BDD5-4A75-8096-2AE37ADD707D}" destId="{BD983EDD-A9D2-4CC9-B52C-B28A7A252772}" srcOrd="3" destOrd="0" presId="urn:microsoft.com/office/officeart/2005/8/layout/cycle3"/>
    <dgm:cxn modelId="{69E68612-DA2A-4370-99BD-6CFA85DCE217}" type="presParOf" srcId="{67F9BB60-BDD5-4A75-8096-2AE37ADD707D}" destId="{1ACC6977-085C-4BC0-A5DF-B909A7D93E79}" srcOrd="4" destOrd="0" presId="urn:microsoft.com/office/officeart/2005/8/layout/cycle3"/>
    <dgm:cxn modelId="{187DDD3B-96E2-4158-AB26-5D3AC5C0EC95}" type="presParOf" srcId="{67F9BB60-BDD5-4A75-8096-2AE37ADD707D}" destId="{D2552F94-D6D0-4238-A425-1360553A34CB}" srcOrd="5" destOrd="0" presId="urn:microsoft.com/office/officeart/2005/8/layout/cycle3"/>
    <dgm:cxn modelId="{EC925A8E-2731-4741-B188-134FE6BDF057}" type="presParOf" srcId="{67F9BB60-BDD5-4A75-8096-2AE37ADD707D}" destId="{BF709DB0-F131-43AF-9C39-372EB1F93B02}" srcOrd="6"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2827E0-7832-47D2-8A8D-3722C98054BD}">
      <dsp:nvSpPr>
        <dsp:cNvPr id="0" name=""/>
        <dsp:cNvSpPr/>
      </dsp:nvSpPr>
      <dsp:spPr>
        <a:xfrm>
          <a:off x="1034719" y="-70979"/>
          <a:ext cx="3788477" cy="3788477"/>
        </a:xfrm>
        <a:prstGeom prst="circularArrow">
          <a:avLst>
            <a:gd name="adj1" fmla="val 5274"/>
            <a:gd name="adj2" fmla="val 312630"/>
            <a:gd name="adj3" fmla="val 13946385"/>
            <a:gd name="adj4" fmla="val 17293890"/>
            <a:gd name="adj5" fmla="val 5477"/>
          </a:avLst>
        </a:prstGeom>
        <a:solidFill>
          <a:schemeClr val="accent1">
            <a:tint val="40000"/>
            <a:hueOff val="0"/>
            <a:satOff val="0"/>
            <a:lumOff val="0"/>
            <a:alphaOff val="0"/>
          </a:schemeClr>
        </a:solidFill>
        <a:ln>
          <a:noFill/>
        </a:ln>
        <a:effectLst>
          <a:outerShdw blurRad="57150" dist="38100" dir="5400000" algn="ctr" rotWithShape="0">
            <a:schemeClr val="accent1">
              <a:tint val="40000"/>
              <a:hueOff val="0"/>
              <a:satOff val="0"/>
              <a:lumOff val="0"/>
              <a:alphaOff val="0"/>
              <a:shade val="9000"/>
              <a:satMod val="105000"/>
              <a:alpha val="48000"/>
            </a:schemeClr>
          </a:outerShdw>
        </a:effectLst>
      </dsp:spPr>
      <dsp:style>
        <a:lnRef idx="0">
          <a:scrgbClr r="0" g="0" b="0"/>
        </a:lnRef>
        <a:fillRef idx="1">
          <a:scrgbClr r="0" g="0" b="0"/>
        </a:fillRef>
        <a:effectRef idx="1">
          <a:scrgbClr r="0" g="0" b="0"/>
        </a:effectRef>
        <a:fontRef idx="minor"/>
      </dsp:style>
    </dsp:sp>
    <dsp:sp modelId="{BE35AE43-6A68-4279-BC6A-F1A0BDA2DBEE}">
      <dsp:nvSpPr>
        <dsp:cNvPr id="0" name=""/>
        <dsp:cNvSpPr/>
      </dsp:nvSpPr>
      <dsp:spPr>
        <a:xfrm>
          <a:off x="2095797" y="1113"/>
          <a:ext cx="1666321" cy="70220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Communication skill</a:t>
          </a:r>
          <a:endParaRPr lang="fa-IR" sz="1200" kern="1200" dirty="0"/>
        </a:p>
      </dsp:txBody>
      <dsp:txXfrm>
        <a:off x="2095797" y="1113"/>
        <a:ext cx="1666321" cy="702206"/>
      </dsp:txXfrm>
    </dsp:sp>
    <dsp:sp modelId="{7E57B2CC-242D-4D73-85B8-202032412A94}">
      <dsp:nvSpPr>
        <dsp:cNvPr id="0" name=""/>
        <dsp:cNvSpPr/>
      </dsp:nvSpPr>
      <dsp:spPr>
        <a:xfrm>
          <a:off x="3857647" y="857256"/>
          <a:ext cx="1404412" cy="70220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Project management skill</a:t>
          </a:r>
          <a:endParaRPr lang="fa-IR" sz="1200" kern="1200" dirty="0"/>
        </a:p>
      </dsp:txBody>
      <dsp:txXfrm>
        <a:off x="3857647" y="857256"/>
        <a:ext cx="1404412" cy="702206"/>
      </dsp:txXfrm>
    </dsp:sp>
    <dsp:sp modelId="{BD983EDD-A9D2-4CC9-B52C-B28A7A252772}">
      <dsp:nvSpPr>
        <dsp:cNvPr id="0" name=""/>
        <dsp:cNvSpPr/>
      </dsp:nvSpPr>
      <dsp:spPr>
        <a:xfrm>
          <a:off x="3786218" y="2071700"/>
          <a:ext cx="1404412" cy="70220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smtClean="0"/>
            <a:t>Presentation skill</a:t>
          </a:r>
          <a:endParaRPr lang="fa-IR" sz="1200" kern="1200" dirty="0"/>
        </a:p>
      </dsp:txBody>
      <dsp:txXfrm>
        <a:off x="3786218" y="2071700"/>
        <a:ext cx="1404412" cy="702206"/>
      </dsp:txXfrm>
    </dsp:sp>
    <dsp:sp modelId="{1ACC6977-085C-4BC0-A5DF-B909A7D93E79}">
      <dsp:nvSpPr>
        <dsp:cNvPr id="0" name=""/>
        <dsp:cNvSpPr/>
      </dsp:nvSpPr>
      <dsp:spPr>
        <a:xfrm>
          <a:off x="2143141" y="3071836"/>
          <a:ext cx="1404412" cy="70220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Creativity</a:t>
          </a:r>
          <a:endParaRPr lang="fa-IR" sz="1200" kern="1200" dirty="0"/>
        </a:p>
      </dsp:txBody>
      <dsp:txXfrm>
        <a:off x="2143141" y="3071836"/>
        <a:ext cx="1404412" cy="702206"/>
      </dsp:txXfrm>
    </dsp:sp>
    <dsp:sp modelId="{D2552F94-D6D0-4238-A425-1360553A34CB}">
      <dsp:nvSpPr>
        <dsp:cNvPr id="0" name=""/>
        <dsp:cNvSpPr/>
      </dsp:nvSpPr>
      <dsp:spPr>
        <a:xfrm>
          <a:off x="714371" y="2071699"/>
          <a:ext cx="1404412" cy="70220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Problem-solving skill</a:t>
          </a:r>
          <a:endParaRPr lang="fa-IR" sz="1200" kern="1200" dirty="0"/>
        </a:p>
      </dsp:txBody>
      <dsp:txXfrm>
        <a:off x="714371" y="2071699"/>
        <a:ext cx="1404412" cy="702206"/>
      </dsp:txXfrm>
    </dsp:sp>
    <dsp:sp modelId="{BF709DB0-F131-43AF-9C39-372EB1F93B02}">
      <dsp:nvSpPr>
        <dsp:cNvPr id="0" name=""/>
        <dsp:cNvSpPr/>
      </dsp:nvSpPr>
      <dsp:spPr>
        <a:xfrm>
          <a:off x="642940" y="857258"/>
          <a:ext cx="1404412" cy="70220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Team-work skill</a:t>
          </a:r>
          <a:endParaRPr lang="fa-IR" sz="1200" kern="1200" dirty="0"/>
        </a:p>
      </dsp:txBody>
      <dsp:txXfrm>
        <a:off x="642940" y="857258"/>
        <a:ext cx="1404412" cy="70220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B71858D3-F88F-4CE8-BB4E-D2BE75461EDB}" type="datetimeFigureOut">
              <a:rPr lang="fa-IR" smtClean="0"/>
              <a:pPr/>
              <a:t>1431/06/01</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B70A19E0-03D5-4B30-B352-85F86A3B54CA}" type="slidenum">
              <a:rPr lang="fa-IR" smtClean="0"/>
              <a:pPr/>
              <a:t>‹#›</a:t>
            </a:fld>
            <a:endParaRPr lang="fa-I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62DD031-21B3-4975-BD17-81E5EBC0BBB7}" type="datetimeFigureOut">
              <a:rPr lang="fa-IR" smtClean="0"/>
              <a:pPr/>
              <a:t>1431/06/01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D3898A8-B4FD-419A-9274-3EA196EDA613}" type="slidenum">
              <a:rPr lang="fa-IR" smtClean="0"/>
              <a:pPr/>
              <a:t>‹#›</a:t>
            </a:fld>
            <a:endParaRPr lang="fa-IR"/>
          </a:p>
        </p:txBody>
      </p:sp>
    </p:spTree>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sp>
        <p:nvSpPr>
          <p:cNvPr id="5" name="Rectangle 4"/>
          <p:cNvSpPr/>
          <p:nvPr userDrawn="1"/>
        </p:nvSpPr>
        <p:spPr>
          <a:xfrm>
            <a:off x="428596" y="1285860"/>
            <a:ext cx="8215370" cy="2123658"/>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Perceptions and Attitudes on Soft Skills in Petroleum Engineering</a:t>
            </a:r>
            <a:endParaRPr kumimoji="0" lang="fa-IR" sz="4400" b="1" i="0" u="none" strike="noStrike" kern="1200" cap="none" spc="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6" name="TextBox 5"/>
          <p:cNvSpPr txBox="1"/>
          <p:nvPr userDrawn="1"/>
        </p:nvSpPr>
        <p:spPr>
          <a:xfrm>
            <a:off x="1714480" y="4357694"/>
            <a:ext cx="5357850" cy="1200329"/>
          </a:xfrm>
          <a:prstGeom prst="rect">
            <a:avLst/>
          </a:prstGeom>
          <a:noFill/>
        </p:spPr>
        <p:txBody>
          <a:bodyPr wrap="square" rtlCol="1">
            <a:spAutoFit/>
          </a:bodyPr>
          <a:lstStyle/>
          <a:p>
            <a:pPr algn="l" rtl="0"/>
            <a:r>
              <a:rPr lang="en-US" sz="36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60000" endA="900" endPos="60000" dist="29997" dir="5400000" sy="-100000" algn="bl" rotWithShape="0"/>
                </a:effectLst>
              </a:rPr>
              <a:t>Prepared by:</a:t>
            </a:r>
          </a:p>
          <a:p>
            <a:pPr algn="l" rtl="0"/>
            <a:r>
              <a:rPr lang="en-US" sz="36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60000" endA="900" endPos="60000" dist="29997" dir="5400000" sy="-100000" algn="bl" rotWithShape="0"/>
                </a:effectLst>
              </a:rPr>
              <a:t>Dr. Nader </a:t>
            </a:r>
            <a:r>
              <a:rPr lang="en-US" sz="3600"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60000" endA="900" endPos="60000" dist="29997" dir="5400000" sy="-100000" algn="bl" rotWithShape="0"/>
                </a:effectLst>
              </a:rPr>
              <a:t>Nabhani</a:t>
            </a:r>
            <a:endParaRPr lang="fa-IR" sz="3600" b="0" cap="none" spc="0" dirty="0">
              <a:ln w="18415" cmpd="sng">
                <a:solidFill>
                  <a:srgbClr val="FFFFFF"/>
                </a:solidFill>
                <a:prstDash val="solid"/>
              </a:ln>
              <a:solidFill>
                <a:srgbClr val="FFFFFF"/>
              </a:solidFill>
              <a:effectLst>
                <a:outerShdw blurRad="63500" dir="3600000" algn="tl" rotWithShape="0">
                  <a:srgbClr val="000000">
                    <a:alpha val="70000"/>
                  </a:srgbClr>
                </a:outerShdw>
                <a:reflection blurRad="6350" stA="60000" endA="900" endPos="60000" dist="29997" dir="5400000" sy="-100000" algn="bl" rotWithShape="0"/>
              </a:effectLst>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fa-IR"/>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fa-IR"/>
          </a:p>
        </p:txBody>
      </p:sp>
      <p:sp>
        <p:nvSpPr>
          <p:cNvPr id="7" name="Slide Number Placeholder 6"/>
          <p:cNvSpPr>
            <a:spLocks noGrp="1"/>
          </p:cNvSpPr>
          <p:nvPr>
            <p:ph type="sldNum" sz="quarter" idx="12"/>
          </p:nvPr>
        </p:nvSpPr>
        <p:spPr>
          <a:xfrm>
            <a:off x="8077200" y="6356350"/>
            <a:ext cx="609600" cy="365125"/>
          </a:xfrm>
          <a:prstGeom prst="rect">
            <a:avLst/>
          </a:prstGeom>
        </p:spPr>
        <p:txBody>
          <a:bodyPr/>
          <a:lstStyle/>
          <a:p>
            <a:fld id="{8DCECCC9-36E2-49EE-9093-E49CDA9AC06C}"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935480"/>
            <a:ext cx="8229600" cy="438912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fa-I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fa-I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8DCECCC9-36E2-49EE-9093-E49CDA9AC06C}"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fa-I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fa-I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8DCECCC9-36E2-49EE-9093-E49CDA9AC06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fa-I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fa-I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8DCECCC9-36E2-49EE-9093-E49CDA9AC06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a:prstGeom prst="rect">
            <a:avLst/>
          </a:prstGeo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fa-I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fa-I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8DCECCC9-36E2-49EE-9093-E49CDA9AC06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fa-IR"/>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fa-IR"/>
          </a:p>
        </p:txBody>
      </p:sp>
      <p:sp>
        <p:nvSpPr>
          <p:cNvPr id="7" name="Slide Number Placeholder 6"/>
          <p:cNvSpPr>
            <a:spLocks noGrp="1"/>
          </p:cNvSpPr>
          <p:nvPr>
            <p:ph type="sldNum" sz="quarter" idx="12"/>
          </p:nvPr>
        </p:nvSpPr>
        <p:spPr>
          <a:xfrm>
            <a:off x="7924800" y="6356350"/>
            <a:ext cx="762000" cy="365125"/>
          </a:xfrm>
          <a:prstGeom prst="rect">
            <a:avLst/>
          </a:prstGeom>
        </p:spPr>
        <p:txBody>
          <a:bodyPr/>
          <a:lstStyle/>
          <a:p>
            <a:fld id="{8DCECCC9-36E2-49EE-9093-E49CDA9AC06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fa-IR"/>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fa-IR"/>
          </a:p>
        </p:txBody>
      </p:sp>
      <p:sp>
        <p:nvSpPr>
          <p:cNvPr id="9" name="Slide Number Placeholder 8"/>
          <p:cNvSpPr>
            <a:spLocks noGrp="1"/>
          </p:cNvSpPr>
          <p:nvPr>
            <p:ph type="sldNum" sz="quarter" idx="12"/>
          </p:nvPr>
        </p:nvSpPr>
        <p:spPr>
          <a:xfrm>
            <a:off x="7924800" y="6356350"/>
            <a:ext cx="762000" cy="365125"/>
          </a:xfrm>
          <a:prstGeom prst="rect">
            <a:avLst/>
          </a:prstGeom>
        </p:spPr>
        <p:txBody>
          <a:bodyPr/>
          <a:lstStyle/>
          <a:p>
            <a:fld id="{8DCECCC9-36E2-49EE-9093-E49CDA9AC06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fa-IR"/>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fa-IR"/>
          </a:p>
        </p:txBody>
      </p:sp>
      <p:sp>
        <p:nvSpPr>
          <p:cNvPr id="5" name="Slide Number Placeholder 4"/>
          <p:cNvSpPr>
            <a:spLocks noGrp="1"/>
          </p:cNvSpPr>
          <p:nvPr>
            <p:ph type="sldNum" sz="quarter" idx="12"/>
          </p:nvPr>
        </p:nvSpPr>
        <p:spPr>
          <a:xfrm>
            <a:off x="7924800" y="6356350"/>
            <a:ext cx="762000" cy="365125"/>
          </a:xfrm>
          <a:prstGeom prst="rect">
            <a:avLst/>
          </a:prstGeom>
        </p:spPr>
        <p:txBody>
          <a:bodyPr/>
          <a:lstStyle/>
          <a:p>
            <a:fld id="{8DCECCC9-36E2-49EE-9093-E49CDA9AC06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215338" y="6357958"/>
            <a:ext cx="471462" cy="363517"/>
          </a:xfrm>
          <a:prstGeom prst="rect">
            <a:avLst/>
          </a:prstGeom>
        </p:spPr>
        <p:txBody>
          <a:bodyPr/>
          <a:lstStyle>
            <a:lvl1pPr algn="ctr" rtl="0">
              <a:defRPr sz="1600"/>
            </a:lvl1pPr>
          </a:lstStyle>
          <a:p>
            <a:fld id="{8DCECCC9-36E2-49EE-9093-E49CDA9AC06C}" type="slidenum">
              <a:rPr lang="fa-IR" smtClean="0"/>
              <a:pPr/>
              <a:t>‹#›</a:t>
            </a:fld>
            <a:endParaRPr lang="fa-IR" dirty="0"/>
          </a:p>
        </p:txBody>
      </p:sp>
      <p:sp>
        <p:nvSpPr>
          <p:cNvPr id="6" name="Footer Placeholder 18"/>
          <p:cNvSpPr txBox="1">
            <a:spLocks/>
          </p:cNvSpPr>
          <p:nvPr userDrawn="1"/>
        </p:nvSpPr>
        <p:spPr>
          <a:xfrm>
            <a:off x="571472" y="150492"/>
            <a:ext cx="8001056" cy="785818"/>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a:defRPr sz="2000" b="1" cap="none" spc="100">
                <a:ln w="18000">
                  <a:solidFill>
                    <a:schemeClr val="accent1">
                      <a:satMod val="200000"/>
                      <a:tint val="72000"/>
                    </a:schemeClr>
                  </a:solidFill>
                  <a:prstDash val="solid"/>
                </a:ln>
                <a:solidFill>
                  <a:schemeClr val="tx1">
                    <a:lumMod val="95000"/>
                  </a:schemeClr>
                </a:solidFill>
                <a:effectLst>
                  <a:outerShdw blurRad="25000" dist="20000" dir="16020000" algn="tl">
                    <a:schemeClr val="accent1">
                      <a:satMod val="200000"/>
                      <a:shade val="1000"/>
                      <a:alpha val="60000"/>
                    </a:schemeClr>
                  </a:outerShdw>
                </a:effectLst>
                <a:latin typeface="+mj-lt"/>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400" b="1" i="0" u="none" strike="noStrike" kern="1200" cap="none" spc="50" normalizeH="0" baseline="0" noProof="0" dirty="0" smtClean="0">
                <a:ln w="11430"/>
                <a:solidFill>
                  <a:schemeClr val="tx1">
                    <a:lumMod val="75000"/>
                    <a:lumOff val="25000"/>
                  </a:schemeClr>
                </a:solidFill>
                <a:effectLst>
                  <a:outerShdw blurRad="76200" dist="50800" dir="5400000" algn="tl" rotWithShape="0">
                    <a:srgbClr val="000000">
                      <a:alpha val="65000"/>
                    </a:srgbClr>
                  </a:outerShdw>
                </a:effectLst>
                <a:uLnTx/>
                <a:uFillTx/>
                <a:latin typeface="+mj-lt"/>
                <a:ea typeface="+mn-ea"/>
                <a:cs typeface="+mn-cs"/>
              </a:rPr>
              <a:t>Perceptions and Attitudes on Soft Skills in Petroleum Engineering</a:t>
            </a:r>
            <a:endParaRPr kumimoji="0" lang="fa-IR" sz="2400" b="1" i="0" u="none" strike="noStrike" kern="1200" cap="none" spc="50" normalizeH="0" baseline="0" noProof="0" dirty="0" smtClean="0">
              <a:ln w="11430"/>
              <a:solidFill>
                <a:schemeClr val="tx1">
                  <a:lumMod val="75000"/>
                  <a:lumOff val="25000"/>
                </a:schemeClr>
              </a:solidFill>
              <a:effectLst>
                <a:outerShdw blurRad="76200" dist="50800" dir="5400000" algn="tl" rotWithShape="0">
                  <a:srgbClr val="000000">
                    <a:alpha val="65000"/>
                  </a:srgbClr>
                </a:outerShdw>
              </a:effectLst>
              <a:uLnTx/>
              <a:uFillTx/>
              <a:latin typeface="+mj-lt"/>
              <a:ea typeface="+mn-ea"/>
              <a:cs typeface="+mn-cs"/>
            </a:endParaRPr>
          </a:p>
        </p:txBody>
      </p:sp>
      <p:sp>
        <p:nvSpPr>
          <p:cNvPr id="10" name="Text Placeholder 9"/>
          <p:cNvSpPr>
            <a:spLocks noGrp="1"/>
          </p:cNvSpPr>
          <p:nvPr>
            <p:ph type="body" sz="quarter" idx="14"/>
          </p:nvPr>
        </p:nvSpPr>
        <p:spPr>
          <a:xfrm>
            <a:off x="500063" y="1071563"/>
            <a:ext cx="2357437" cy="357187"/>
          </a:xfrm>
          <a:prstGeom prst="rect">
            <a:avLst/>
          </a:prstGeom>
        </p:spPr>
        <p:style>
          <a:lnRef idx="2">
            <a:schemeClr val="dk1">
              <a:shade val="50000"/>
            </a:schemeClr>
          </a:lnRef>
          <a:fillRef idx="1">
            <a:schemeClr val="dk1"/>
          </a:fillRef>
          <a:effectRef idx="0">
            <a:schemeClr val="dk1"/>
          </a:effectRef>
          <a:fontRef idx="none"/>
        </p:style>
        <p:txBody>
          <a:bodyPr/>
          <a:lstStyle>
            <a:lvl1pPr algn="l" rtl="0">
              <a:buNone/>
              <a:defRPr sz="2000">
                <a:solidFill>
                  <a:schemeClr val="bg1"/>
                </a:solidFill>
              </a:defRPr>
            </a:lvl1pPr>
          </a:lstStyle>
          <a:p>
            <a:pPr lvl="0"/>
            <a:endParaRPr lang="fa-IR" dirty="0"/>
          </a:p>
        </p:txBody>
      </p:sp>
      <p:sp>
        <p:nvSpPr>
          <p:cNvPr id="12" name="Text Placeholder 11"/>
          <p:cNvSpPr>
            <a:spLocks noGrp="1"/>
          </p:cNvSpPr>
          <p:nvPr>
            <p:ph type="body" sz="quarter" idx="15"/>
          </p:nvPr>
        </p:nvSpPr>
        <p:spPr>
          <a:xfrm>
            <a:off x="500063" y="1714500"/>
            <a:ext cx="7858125" cy="400110"/>
          </a:xfrm>
          <a:prstGeom prst="rect">
            <a:avLst/>
          </a:prstGeom>
        </p:spPr>
        <p:txBody>
          <a:bodyPr>
            <a:spAutoFit/>
          </a:bodyPr>
          <a:lstStyle>
            <a:lvl1pPr algn="l" rtl="0">
              <a:buNone/>
              <a:defRPr sz="2000"/>
            </a:lvl1pPr>
          </a:lstStyle>
          <a:p>
            <a:pPr lvl="0"/>
            <a:endParaRPr lang="fa-IR" dirty="0"/>
          </a:p>
        </p:txBody>
      </p:sp>
      <p:sp>
        <p:nvSpPr>
          <p:cNvPr id="13" name="Text Placeholder 11"/>
          <p:cNvSpPr>
            <a:spLocks noGrp="1"/>
          </p:cNvSpPr>
          <p:nvPr>
            <p:ph type="body" sz="quarter" idx="16"/>
          </p:nvPr>
        </p:nvSpPr>
        <p:spPr>
          <a:xfrm>
            <a:off x="500034" y="3929066"/>
            <a:ext cx="7858125" cy="1857375"/>
          </a:xfrm>
          <a:prstGeom prst="rect">
            <a:avLst/>
          </a:prstGeom>
        </p:spPr>
        <p:txBody>
          <a:bodyPr/>
          <a:lstStyle>
            <a:lvl1pPr algn="l" rtl="0">
              <a:buNone/>
              <a:defRPr sz="2000"/>
            </a:lvl1pPr>
          </a:lstStyle>
          <a:p>
            <a:pPr lvl="0"/>
            <a:endParaRPr lang="fa-I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215338" y="6357958"/>
            <a:ext cx="471462" cy="363517"/>
          </a:xfrm>
          <a:prstGeom prst="rect">
            <a:avLst/>
          </a:prstGeom>
        </p:spPr>
        <p:txBody>
          <a:bodyPr/>
          <a:lstStyle>
            <a:lvl1pPr algn="ctr" rtl="0">
              <a:defRPr sz="1600"/>
            </a:lvl1pPr>
          </a:lstStyle>
          <a:p>
            <a:fld id="{8DCECCC9-36E2-49EE-9093-E49CDA9AC06C}" type="slidenum">
              <a:rPr lang="fa-IR" smtClean="0"/>
              <a:pPr/>
              <a:t>‹#›</a:t>
            </a:fld>
            <a:endParaRPr lang="fa-IR" dirty="0"/>
          </a:p>
        </p:txBody>
      </p:sp>
      <p:sp>
        <p:nvSpPr>
          <p:cNvPr id="5" name="Subtitle 16"/>
          <p:cNvSpPr>
            <a:spLocks noGrp="1"/>
          </p:cNvSpPr>
          <p:nvPr>
            <p:ph type="subTitle" idx="1"/>
          </p:nvPr>
        </p:nvSpPr>
        <p:spPr>
          <a:xfrm>
            <a:off x="500034" y="1214422"/>
            <a:ext cx="7858180" cy="1714512"/>
          </a:xfrm>
          <a:prstGeom prst="rect">
            <a:avLst/>
          </a:prstGeom>
        </p:spPr>
        <p:txBody>
          <a:bodyPr lIns="0" rIns="18288"/>
          <a:lstStyle>
            <a:lvl1pPr marL="0" marR="45720" indent="0" algn="just" rtl="0">
              <a:buNone/>
              <a:defRPr sz="2000">
                <a:solidFill>
                  <a:schemeClr val="tx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endParaRPr kumimoji="0" lang="en-US" dirty="0"/>
          </a:p>
        </p:txBody>
      </p:sp>
      <p:sp>
        <p:nvSpPr>
          <p:cNvPr id="6" name="Footer Placeholder 18"/>
          <p:cNvSpPr txBox="1">
            <a:spLocks/>
          </p:cNvSpPr>
          <p:nvPr userDrawn="1"/>
        </p:nvSpPr>
        <p:spPr>
          <a:xfrm>
            <a:off x="642910" y="214290"/>
            <a:ext cx="8001056" cy="365125"/>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a:defRPr sz="2000" b="1" cap="none" spc="100">
                <a:ln w="18000">
                  <a:solidFill>
                    <a:schemeClr val="accent1">
                      <a:satMod val="200000"/>
                      <a:tint val="72000"/>
                    </a:schemeClr>
                  </a:solidFill>
                  <a:prstDash val="solid"/>
                </a:ln>
                <a:solidFill>
                  <a:schemeClr val="tx1">
                    <a:lumMod val="95000"/>
                  </a:schemeClr>
                </a:solidFill>
                <a:effectLst>
                  <a:outerShdw blurRad="25000" dist="20000" dir="16020000" algn="tl">
                    <a:schemeClr val="accent1">
                      <a:satMod val="200000"/>
                      <a:shade val="1000"/>
                      <a:alpha val="60000"/>
                    </a:schemeClr>
                  </a:outerShdw>
                </a:effectLst>
                <a:latin typeface="+mj-lt"/>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50" normalizeH="0" baseline="0" noProof="0" dirty="0" smtClean="0">
                <a:ln w="11430"/>
                <a:solidFill>
                  <a:schemeClr val="tx1">
                    <a:lumMod val="75000"/>
                    <a:lumOff val="25000"/>
                  </a:schemeClr>
                </a:solidFill>
                <a:effectLst>
                  <a:outerShdw blurRad="76200" dist="50800" dir="5400000" algn="tl" rotWithShape="0">
                    <a:srgbClr val="000000">
                      <a:alpha val="65000"/>
                    </a:srgbClr>
                  </a:outerShdw>
                </a:effectLst>
                <a:uLnTx/>
                <a:uFillTx/>
                <a:latin typeface="+mj-lt"/>
                <a:ea typeface="+mn-ea"/>
                <a:cs typeface="+mn-cs"/>
              </a:rPr>
              <a:t>Perceptions and Attitudes on soft skills in petroleum engineering</a:t>
            </a:r>
            <a:endParaRPr kumimoji="0" lang="fa-IR" sz="2000" b="1" i="0" u="none" strike="noStrike" kern="1200" cap="none" spc="50" normalizeH="0" baseline="0" noProof="0" dirty="0" smtClean="0">
              <a:ln w="11430"/>
              <a:solidFill>
                <a:schemeClr val="tx1">
                  <a:lumMod val="75000"/>
                  <a:lumOff val="25000"/>
                </a:schemeClr>
              </a:solidFill>
              <a:effectLst>
                <a:outerShdw blurRad="76200" dist="50800" dir="5400000" algn="tl" rotWithShape="0">
                  <a:srgbClr val="000000">
                    <a:alpha val="65000"/>
                  </a:srgbClr>
                </a:outerShdw>
              </a:effectLst>
              <a:uLnTx/>
              <a:uFillTx/>
              <a:latin typeface="+mj-lt"/>
              <a:ea typeface="+mn-ea"/>
              <a:cs typeface="+mn-cs"/>
            </a:endParaRPr>
          </a:p>
        </p:txBody>
      </p:sp>
      <p:sp>
        <p:nvSpPr>
          <p:cNvPr id="7" name="Subtitle 16"/>
          <p:cNvSpPr txBox="1">
            <a:spLocks/>
          </p:cNvSpPr>
          <p:nvPr userDrawn="1"/>
        </p:nvSpPr>
        <p:spPr>
          <a:xfrm>
            <a:off x="500034" y="3357562"/>
            <a:ext cx="7858180" cy="1714512"/>
          </a:xfrm>
          <a:prstGeom prst="rect">
            <a:avLst/>
          </a:prstGeom>
        </p:spPr>
        <p:txBody>
          <a:bodyPr lIns="0" rIns="18288"/>
          <a:lstStyle>
            <a:lvl1pPr marL="0" marR="45720" indent="0" algn="just" rtl="0">
              <a:buNone/>
              <a:defRPr sz="2000">
                <a:solidFill>
                  <a:schemeClr val="tx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baseline="0" noProof="0" dirty="0">
              <a:ln>
                <a:noFill/>
              </a:ln>
              <a:solidFill>
                <a:schemeClr val="tx1"/>
              </a:solidFill>
              <a:effectLst/>
              <a:uLnTx/>
              <a:uFillTx/>
              <a:latin typeface="+mj-lt"/>
              <a:ea typeface="+mn-ea"/>
              <a:cs typeface="+mn-cs"/>
            </a:endParaRPr>
          </a:p>
        </p:txBody>
      </p:sp>
      <p:sp>
        <p:nvSpPr>
          <p:cNvPr id="8" name="Subtitle 16"/>
          <p:cNvSpPr txBox="1">
            <a:spLocks/>
          </p:cNvSpPr>
          <p:nvPr userDrawn="1"/>
        </p:nvSpPr>
        <p:spPr>
          <a:xfrm>
            <a:off x="500034" y="3429000"/>
            <a:ext cx="7858180" cy="1714512"/>
          </a:xfrm>
          <a:prstGeom prst="rect">
            <a:avLst/>
          </a:prstGeom>
        </p:spPr>
        <p:txBody>
          <a:bodyPr lIns="0" rIns="18288"/>
          <a:lstStyle>
            <a:lvl1pPr marL="0" marR="45720" indent="0" algn="just" rtl="0">
              <a:buNone/>
              <a:defRPr sz="2000">
                <a:solidFill>
                  <a:schemeClr val="tx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fa-IR"/>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fa-IR"/>
          </a:p>
        </p:txBody>
      </p:sp>
      <p:sp>
        <p:nvSpPr>
          <p:cNvPr id="7" name="Slide Number Placeholder 6"/>
          <p:cNvSpPr>
            <a:spLocks noGrp="1"/>
          </p:cNvSpPr>
          <p:nvPr>
            <p:ph type="sldNum" sz="quarter" idx="12"/>
          </p:nvPr>
        </p:nvSpPr>
        <p:spPr>
          <a:xfrm>
            <a:off x="7924800" y="6356350"/>
            <a:ext cx="762000" cy="365125"/>
          </a:xfrm>
          <a:prstGeom prst="rect">
            <a:avLst/>
          </a:prstGeom>
        </p:spPr>
        <p:txBody>
          <a:bodyPr/>
          <a:lstStyle/>
          <a:p>
            <a:fld id="{8DCECCC9-36E2-49EE-9093-E49CDA9AC06C}"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userDrawn="1"/>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28596" y="1071546"/>
            <a:ext cx="8229600" cy="1439028"/>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4" r:id="rId8"/>
    <p:sldLayoutId id="2147483680" r:id="rId9"/>
    <p:sldLayoutId id="2147483681" r:id="rId10"/>
    <p:sldLayoutId id="2147483682" r:id="rId11"/>
    <p:sldLayoutId id="2147483683" r:id="rId12"/>
  </p:sldLayoutIdLst>
  <p:hf hdr="0" ftr="0" dt="0"/>
  <p:txStyles>
    <p:titleStyle>
      <a:lvl1pPr algn="l" rtl="0" eaLnBrk="1" latinLnBrk="0" hangingPunct="1">
        <a:spcBef>
          <a:spcPct val="0"/>
        </a:spcBef>
        <a:buNone/>
        <a:defRPr kumimoji="0" sz="16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CECCC9-36E2-49EE-9093-E49CDA9AC06C}" type="slidenum">
              <a:rPr lang="fa-IR" smtClean="0"/>
              <a:pPr/>
              <a:t>10</a:t>
            </a:fld>
            <a:endParaRPr lang="fa-IR" dirty="0"/>
          </a:p>
        </p:txBody>
      </p:sp>
      <p:sp>
        <p:nvSpPr>
          <p:cNvPr id="6" name="Rectangle 5"/>
          <p:cNvSpPr/>
          <p:nvPr/>
        </p:nvSpPr>
        <p:spPr>
          <a:xfrm>
            <a:off x="446640" y="2967335"/>
            <a:ext cx="8250720" cy="923330"/>
          </a:xfrm>
          <a:prstGeom prst="rect">
            <a:avLst/>
          </a:prstGeom>
          <a:noFill/>
        </p:spPr>
        <p:txBody>
          <a:bodyPr wrap="non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Thanks for your patience</a:t>
            </a:r>
            <a:endParaRPr lang="fa-IR"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4294967295"/>
          </p:nvPr>
        </p:nvSpPr>
        <p:spPr>
          <a:xfrm>
            <a:off x="500034" y="1643050"/>
            <a:ext cx="7858180" cy="1428760"/>
          </a:xfrm>
          <a:prstGeom prst="rect">
            <a:avLst/>
          </a:prstGeom>
        </p:spPr>
        <p:txBody>
          <a:bodyPr/>
          <a:lstStyle/>
          <a:p>
            <a:pPr algn="just" rtl="0">
              <a:buNone/>
            </a:pPr>
            <a:r>
              <a:rPr lang="en-US" sz="2000" dirty="0" smtClean="0">
                <a:latin typeface="+mj-lt"/>
              </a:rPr>
              <a:t>It is generally expected that besides the solid theoretical knowledge(hard </a:t>
            </a:r>
            <a:r>
              <a:rPr lang="en-US" sz="2000" dirty="0" smtClean="0">
                <a:latin typeface="+mj-lt"/>
              </a:rPr>
              <a:t>skill) included </a:t>
            </a:r>
            <a:r>
              <a:rPr lang="en-US" sz="2000" dirty="0" smtClean="0">
                <a:latin typeface="+mj-lt"/>
              </a:rPr>
              <a:t>in the basic sciences and engineering sciences, a good engineer should acquire additional relevant non-technical or soft skill.</a:t>
            </a:r>
          </a:p>
          <a:p>
            <a:pPr algn="just" rtl="0">
              <a:buNone/>
            </a:pPr>
            <a:r>
              <a:rPr lang="en-US" sz="2000" dirty="0" smtClean="0">
                <a:latin typeface="+mj-lt"/>
              </a:rPr>
              <a:t>This balance is what gives one graduate competitive edge over another.</a:t>
            </a:r>
            <a:endParaRPr lang="fa-IR" sz="2000" dirty="0">
              <a:latin typeface="+mj-lt"/>
            </a:endParaRPr>
          </a:p>
        </p:txBody>
      </p:sp>
      <p:sp>
        <p:nvSpPr>
          <p:cNvPr id="3" name="Slide Number Placeholder 2"/>
          <p:cNvSpPr>
            <a:spLocks noGrp="1"/>
          </p:cNvSpPr>
          <p:nvPr>
            <p:ph type="sldNum" sz="quarter" idx="12"/>
          </p:nvPr>
        </p:nvSpPr>
        <p:spPr/>
        <p:txBody>
          <a:bodyPr/>
          <a:lstStyle/>
          <a:p>
            <a:fld id="{8DCECCC9-36E2-49EE-9093-E49CDA9AC06C}" type="slidenum">
              <a:rPr lang="fa-IR" smtClean="0"/>
              <a:pPr/>
              <a:t>2</a:t>
            </a:fld>
            <a:endParaRPr lang="fa-IR" dirty="0"/>
          </a:p>
        </p:txBody>
      </p:sp>
      <p:sp>
        <p:nvSpPr>
          <p:cNvPr id="5" name="TextBox 4"/>
          <p:cNvSpPr txBox="1"/>
          <p:nvPr/>
        </p:nvSpPr>
        <p:spPr>
          <a:xfrm>
            <a:off x="571472" y="3286124"/>
            <a:ext cx="7643866" cy="1015663"/>
          </a:xfrm>
          <a:prstGeom prst="rect">
            <a:avLst/>
          </a:prstGeom>
          <a:noFill/>
        </p:spPr>
        <p:txBody>
          <a:bodyPr wrap="square" rtlCol="1">
            <a:spAutoFit/>
          </a:bodyPr>
          <a:lstStyle/>
          <a:p>
            <a:pPr algn="just" rtl="0"/>
            <a:r>
              <a:rPr lang="en-US" sz="2000" dirty="0" smtClean="0">
                <a:latin typeface="+mj-lt"/>
              </a:rPr>
              <a:t>A literature survey on soft skill reveals that there is no singular definition of the set of skills. Some refer to them as “process skills”, “generic skills” and “transferable skills”.</a:t>
            </a:r>
            <a:endParaRPr lang="fa-IR" sz="2000" dirty="0">
              <a:latin typeface="+mj-lt"/>
            </a:endParaRPr>
          </a:p>
        </p:txBody>
      </p:sp>
      <p:sp>
        <p:nvSpPr>
          <p:cNvPr id="6" name="TextBox 5"/>
          <p:cNvSpPr txBox="1"/>
          <p:nvPr/>
        </p:nvSpPr>
        <p:spPr>
          <a:xfrm>
            <a:off x="428596" y="4500570"/>
            <a:ext cx="7643866" cy="1015663"/>
          </a:xfrm>
          <a:prstGeom prst="rect">
            <a:avLst/>
          </a:prstGeom>
          <a:noFill/>
        </p:spPr>
        <p:txBody>
          <a:bodyPr wrap="square" rtlCol="1">
            <a:spAutoFit/>
          </a:bodyPr>
          <a:lstStyle/>
          <a:p>
            <a:pPr algn="just" rtl="0"/>
            <a:r>
              <a:rPr lang="en-US" sz="2000" dirty="0" smtClean="0">
                <a:latin typeface="+mj-lt"/>
              </a:rPr>
              <a:t>For many Iranian engineering students, it is important to adequate soft skills, particularly communication skill since the international language of petroleum industry is English.</a:t>
            </a:r>
            <a:endParaRPr lang="fa-IR" sz="20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4)">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edge">
                                      <p:cBhvr>
                                        <p:cTn id="2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CECCC9-36E2-49EE-9093-E49CDA9AC06C}" type="slidenum">
              <a:rPr lang="fa-IR" smtClean="0"/>
              <a:pPr/>
              <a:t>3</a:t>
            </a:fld>
            <a:endParaRPr lang="fa-IR" dirty="0"/>
          </a:p>
        </p:txBody>
      </p:sp>
      <p:sp>
        <p:nvSpPr>
          <p:cNvPr id="3" name="Text Placeholder 2"/>
          <p:cNvSpPr>
            <a:spLocks noGrp="1"/>
          </p:cNvSpPr>
          <p:nvPr>
            <p:ph type="body" sz="quarter" idx="14"/>
          </p:nvPr>
        </p:nvSpPr>
        <p:spPr>
          <a:xfrm>
            <a:off x="571472" y="1071546"/>
            <a:ext cx="2571739" cy="428611"/>
          </a:xfrm>
        </p:spPr>
        <p:txBody>
          <a:bodyPr/>
          <a:lstStyle/>
          <a:p>
            <a:r>
              <a:rPr lang="en-US" dirty="0" smtClean="0"/>
              <a:t>Work Methodology</a:t>
            </a:r>
            <a:endParaRPr lang="fa-IR" dirty="0"/>
          </a:p>
        </p:txBody>
      </p:sp>
      <p:sp>
        <p:nvSpPr>
          <p:cNvPr id="4" name="Text Placeholder 3"/>
          <p:cNvSpPr>
            <a:spLocks noGrp="1"/>
          </p:cNvSpPr>
          <p:nvPr>
            <p:ph type="body" sz="quarter" idx="15"/>
          </p:nvPr>
        </p:nvSpPr>
        <p:spPr>
          <a:xfrm>
            <a:off x="500034" y="2071678"/>
            <a:ext cx="7858125" cy="2800767"/>
          </a:xfrm>
        </p:spPr>
        <p:txBody>
          <a:bodyPr/>
          <a:lstStyle/>
          <a:p>
            <a:r>
              <a:rPr lang="en-US" dirty="0" smtClean="0"/>
              <a:t>The object of this work was to obtain responses from students on how important soft skills are in petroleum industry</a:t>
            </a:r>
            <a:r>
              <a:rPr lang="en-US" dirty="0" smtClean="0"/>
              <a:t>.</a:t>
            </a:r>
          </a:p>
          <a:p>
            <a:endParaRPr lang="en-US" dirty="0" smtClean="0"/>
          </a:p>
          <a:p>
            <a:r>
              <a:rPr lang="en-US" dirty="0" smtClean="0"/>
              <a:t>The data collection  was based on a questioner containing some user-friendly  multiple-choice  questions, with few open-ended ones.</a:t>
            </a:r>
          </a:p>
          <a:p>
            <a:endParaRPr lang="en-US" dirty="0" smtClean="0"/>
          </a:p>
          <a:p>
            <a:r>
              <a:rPr lang="en-US" dirty="0" smtClean="0"/>
              <a:t>50 students from Iranian Petroleum University answered the questions</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arn(inHorizont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CECCC9-36E2-49EE-9093-E49CDA9AC06C}" type="slidenum">
              <a:rPr lang="fa-IR" smtClean="0"/>
              <a:pPr/>
              <a:t>4</a:t>
            </a:fld>
            <a:endParaRPr lang="fa-IR" dirty="0"/>
          </a:p>
        </p:txBody>
      </p:sp>
      <p:sp>
        <p:nvSpPr>
          <p:cNvPr id="3" name="Text Placeholder 2"/>
          <p:cNvSpPr>
            <a:spLocks noGrp="1"/>
          </p:cNvSpPr>
          <p:nvPr>
            <p:ph type="body" sz="quarter" idx="14"/>
          </p:nvPr>
        </p:nvSpPr>
        <p:spPr>
          <a:xfrm>
            <a:off x="500063" y="1071563"/>
            <a:ext cx="2428863" cy="357187"/>
          </a:xfrm>
        </p:spPr>
        <p:txBody>
          <a:bodyPr/>
          <a:lstStyle/>
          <a:p>
            <a:r>
              <a:rPr lang="en-US" dirty="0" smtClean="0"/>
              <a:t>Result</a:t>
            </a:r>
            <a:endParaRPr lang="fa-IR" dirty="0"/>
          </a:p>
        </p:txBody>
      </p:sp>
      <p:sp>
        <p:nvSpPr>
          <p:cNvPr id="4" name="Text Placeholder 3"/>
          <p:cNvSpPr>
            <a:spLocks noGrp="1"/>
          </p:cNvSpPr>
          <p:nvPr>
            <p:ph type="body" sz="quarter" idx="15"/>
          </p:nvPr>
        </p:nvSpPr>
        <p:spPr>
          <a:xfrm>
            <a:off x="500034" y="4286256"/>
            <a:ext cx="7858125" cy="1015663"/>
          </a:xfrm>
        </p:spPr>
        <p:txBody>
          <a:bodyPr/>
          <a:lstStyle/>
          <a:p>
            <a:r>
              <a:rPr lang="en-US" dirty="0" smtClean="0"/>
              <a:t>The majority of students(40) were positive about the importance of soft-skills by  agreeing with the statement: “soft-skills are equally important to hard-skills in petroleum engineering</a:t>
            </a:r>
            <a:endParaRPr lang="fa-IR" dirty="0"/>
          </a:p>
        </p:txBody>
      </p:sp>
      <p:sp>
        <p:nvSpPr>
          <p:cNvPr id="6" name="Rounded Rectangle 5"/>
          <p:cNvSpPr/>
          <p:nvPr/>
        </p:nvSpPr>
        <p:spPr>
          <a:xfrm>
            <a:off x="500034" y="1714488"/>
            <a:ext cx="7929618" cy="785818"/>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en-US" b="1" dirty="0" smtClean="0">
                <a:ln w="17780" cmpd="sng">
                  <a:noFill/>
                  <a:prstDash val="solid"/>
                  <a:miter lim="800000"/>
                </a:ln>
                <a:solidFill>
                  <a:schemeClr val="tx1"/>
                </a:solidFill>
                <a:effectLst>
                  <a:outerShdw blurRad="50800" algn="tl" rotWithShape="0">
                    <a:srgbClr val="000000"/>
                  </a:outerShdw>
                </a:effectLst>
              </a:rPr>
              <a:t>The result showed a significant gap between what universities offer and what students demand.</a:t>
            </a:r>
            <a:endParaRPr lang="fa-IR" b="1" dirty="0">
              <a:ln w="17780" cmpd="sng">
                <a:noFill/>
                <a:prstDash val="solid"/>
                <a:miter lim="800000"/>
              </a:ln>
              <a:solidFill>
                <a:schemeClr val="tx1"/>
              </a:solidFill>
              <a:effectLst>
                <a:outerShdw blurRad="50800" algn="tl" rotWithShape="0">
                  <a:srgbClr val="000000"/>
                </a:outerShdw>
              </a:effectLst>
            </a:endParaRPr>
          </a:p>
        </p:txBody>
      </p:sp>
      <p:sp>
        <p:nvSpPr>
          <p:cNvPr id="7" name="Text Placeholder 2"/>
          <p:cNvSpPr>
            <a:spLocks noGrp="1"/>
          </p:cNvSpPr>
          <p:nvPr>
            <p:ph type="body" sz="quarter" idx="14"/>
          </p:nvPr>
        </p:nvSpPr>
        <p:spPr>
          <a:xfrm>
            <a:off x="500034" y="2857496"/>
            <a:ext cx="2428892" cy="357187"/>
          </a:xfrm>
        </p:spPr>
        <p:txBody>
          <a:bodyPr/>
          <a:lstStyle/>
          <a:p>
            <a:r>
              <a:rPr lang="en-US" dirty="0" smtClean="0"/>
              <a:t>Discussion</a:t>
            </a:r>
            <a:endParaRPr lang="fa-IR" dirty="0"/>
          </a:p>
        </p:txBody>
      </p:sp>
      <p:sp>
        <p:nvSpPr>
          <p:cNvPr id="9" name="TextBox 8"/>
          <p:cNvSpPr txBox="1"/>
          <p:nvPr/>
        </p:nvSpPr>
        <p:spPr>
          <a:xfrm>
            <a:off x="500034" y="3357562"/>
            <a:ext cx="7858180"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1">
            <a:spAutoFit/>
          </a:bodyPr>
          <a:lstStyle/>
          <a:p>
            <a:pPr algn="l" rtl="0"/>
            <a:r>
              <a:rPr lang="en-US" dirty="0" smtClean="0"/>
              <a:t>Here, we intend to review and discuss some of the questions and the answers given to them to show how the above result was concluded.</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wipe(down)">
                                      <p:cBhvr>
                                        <p:cTn id="12" dur="500"/>
                                        <p:tgtEl>
                                          <p:spTgt spid="7">
                                            <p:bg/>
                                          </p:spTgt>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wipe(down)">
                                      <p:cBhvr>
                                        <p:cTn id="16" dur="500"/>
                                        <p:tgtEl>
                                          <p:spTgt spid="7">
                                            <p:txEl>
                                              <p:pRg st="0" end="0"/>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dissolve">
                                      <p:cBhvr>
                                        <p:cTn id="2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animBg="1"/>
      <p:bldP spid="7" grpId="0" uiExpand="1" build="p"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CECCC9-36E2-49EE-9093-E49CDA9AC06C}" type="slidenum">
              <a:rPr lang="fa-IR" smtClean="0"/>
              <a:pPr/>
              <a:t>5</a:t>
            </a:fld>
            <a:endParaRPr lang="fa-IR" dirty="0"/>
          </a:p>
        </p:txBody>
      </p:sp>
      <p:sp>
        <p:nvSpPr>
          <p:cNvPr id="4" name="Text Placeholder 3"/>
          <p:cNvSpPr>
            <a:spLocks noGrp="1"/>
          </p:cNvSpPr>
          <p:nvPr>
            <p:ph type="body" sz="quarter" idx="15"/>
          </p:nvPr>
        </p:nvSpPr>
        <p:spPr>
          <a:xfrm>
            <a:off x="500034" y="1714488"/>
            <a:ext cx="7858125" cy="4154984"/>
          </a:xfrm>
        </p:spPr>
        <p:txBody>
          <a:bodyPr/>
          <a:lstStyle/>
          <a:p>
            <a:r>
              <a:rPr lang="en-US" dirty="0" smtClean="0"/>
              <a:t>The students mentioned the importance of being team player and being able to market themselves and their ideas; by answering the question” successful engineers must be team players.</a:t>
            </a:r>
          </a:p>
          <a:p>
            <a:endParaRPr lang="en-US" dirty="0" smtClean="0"/>
          </a:p>
          <a:p>
            <a:r>
              <a:rPr lang="en-US" dirty="0" smtClean="0"/>
              <a:t>The  majority of students responded negatively when answering the question on how they are prepared for work.</a:t>
            </a:r>
          </a:p>
          <a:p>
            <a:endParaRPr lang="en-US" dirty="0" smtClean="0"/>
          </a:p>
          <a:p>
            <a:r>
              <a:rPr lang="en-US" dirty="0" smtClean="0"/>
              <a:t>They revealed the fact that  they might not have adequate and necessary skills when they graduate since the university and industry are different in many ways.</a:t>
            </a:r>
          </a:p>
          <a:p>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CECCC9-36E2-49EE-9093-E49CDA9AC06C}" type="slidenum">
              <a:rPr lang="fa-IR" smtClean="0"/>
              <a:pPr/>
              <a:t>6</a:t>
            </a:fld>
            <a:endParaRPr lang="fa-IR" dirty="0"/>
          </a:p>
        </p:txBody>
      </p:sp>
      <p:sp>
        <p:nvSpPr>
          <p:cNvPr id="4" name="Text Placeholder 3"/>
          <p:cNvSpPr>
            <a:spLocks noGrp="1"/>
          </p:cNvSpPr>
          <p:nvPr>
            <p:ph type="body" sz="quarter" idx="15"/>
          </p:nvPr>
        </p:nvSpPr>
        <p:spPr>
          <a:xfrm>
            <a:off x="500034" y="1571612"/>
            <a:ext cx="7858125" cy="4031873"/>
          </a:xfrm>
        </p:spPr>
        <p:txBody>
          <a:bodyPr/>
          <a:lstStyle/>
          <a:p>
            <a:r>
              <a:rPr lang="en-US" dirty="0" smtClean="0"/>
              <a:t>Some responses pointed the lack of adequate in-service training where there are no opportunities to apply what has been learned since the courses are only an introduction to what they do in the work place.</a:t>
            </a:r>
          </a:p>
          <a:p>
            <a:endParaRPr lang="en-US" dirty="0" smtClean="0"/>
          </a:p>
          <a:p>
            <a:r>
              <a:rPr lang="en-US" dirty="0" smtClean="0"/>
              <a:t>The remaining  responses show that students are aware of the reality that they </a:t>
            </a:r>
            <a:r>
              <a:rPr lang="en-US" dirty="0" smtClean="0"/>
              <a:t>fairly </a:t>
            </a:r>
            <a:r>
              <a:rPr lang="en-US" dirty="0" smtClean="0"/>
              <a:t>might have necessary required skills needed at the industry.</a:t>
            </a:r>
          </a:p>
          <a:p>
            <a:endParaRPr lang="en-US" dirty="0" smtClean="0"/>
          </a:p>
          <a:p>
            <a:r>
              <a:rPr lang="en-US" dirty="0" smtClean="0"/>
              <a:t>They also mentioned that each working environment needs its own particular engineering practices that can only be obtained when working in that specific work-place.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CECCC9-36E2-49EE-9093-E49CDA9AC06C}" type="slidenum">
              <a:rPr lang="fa-IR" smtClean="0"/>
              <a:pPr/>
              <a:t>7</a:t>
            </a:fld>
            <a:endParaRPr lang="fa-IR" dirty="0"/>
          </a:p>
        </p:txBody>
      </p:sp>
      <p:sp>
        <p:nvSpPr>
          <p:cNvPr id="4" name="Text Placeholder 3"/>
          <p:cNvSpPr>
            <a:spLocks noGrp="1"/>
          </p:cNvSpPr>
          <p:nvPr>
            <p:ph type="body" sz="quarter" idx="15"/>
          </p:nvPr>
        </p:nvSpPr>
        <p:spPr>
          <a:xfrm>
            <a:off x="500034" y="1857364"/>
            <a:ext cx="7858125" cy="3416320"/>
          </a:xfrm>
        </p:spPr>
        <p:txBody>
          <a:bodyPr/>
          <a:lstStyle/>
          <a:p>
            <a:r>
              <a:rPr lang="en-US" dirty="0" smtClean="0"/>
              <a:t>The responses to the question “soft-skills like communication skills are downplayed by engineering programs while technical skills are over-emphasized” showed that they are agree with this statement and know the importance of soft-skills.</a:t>
            </a:r>
          </a:p>
          <a:p>
            <a:endParaRPr lang="en-US" dirty="0" smtClean="0"/>
          </a:p>
          <a:p>
            <a:r>
              <a:rPr lang="en-US" dirty="0" smtClean="0"/>
              <a:t>The remaining responses were in agreement with the idea that soft-skills are less important than hard-skills.</a:t>
            </a:r>
          </a:p>
          <a:p>
            <a:endParaRPr lang="en-US" dirty="0" smtClean="0"/>
          </a:p>
          <a:p>
            <a:r>
              <a:rPr lang="en-US" dirty="0" smtClean="0"/>
              <a:t>These answers echo the traditional view that one set of skills are more important that others and they are not dependent to each other.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slide(fromBottom)">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slide(fromBottom)">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CECCC9-36E2-49EE-9093-E49CDA9AC06C}" type="slidenum">
              <a:rPr lang="fa-IR" smtClean="0"/>
              <a:pPr/>
              <a:t>8</a:t>
            </a:fld>
            <a:endParaRPr lang="fa-IR" dirty="0"/>
          </a:p>
        </p:txBody>
      </p:sp>
      <p:sp>
        <p:nvSpPr>
          <p:cNvPr id="3" name="Text Placeholder 2"/>
          <p:cNvSpPr>
            <a:spLocks noGrp="1"/>
          </p:cNvSpPr>
          <p:nvPr>
            <p:ph type="body" sz="quarter" idx="14"/>
          </p:nvPr>
        </p:nvSpPr>
        <p:spPr>
          <a:xfrm>
            <a:off x="500063" y="1071563"/>
            <a:ext cx="4286251" cy="357187"/>
          </a:xfrm>
        </p:spPr>
        <p:txBody>
          <a:bodyPr/>
          <a:lstStyle/>
          <a:p>
            <a:r>
              <a:rPr lang="en-US" dirty="0" smtClean="0"/>
              <a:t>Important Soft Skills Identified</a:t>
            </a:r>
            <a:endParaRPr lang="fa-IR" dirty="0"/>
          </a:p>
        </p:txBody>
      </p:sp>
      <p:sp>
        <p:nvSpPr>
          <p:cNvPr id="4" name="Text Placeholder 3"/>
          <p:cNvSpPr>
            <a:spLocks noGrp="1"/>
          </p:cNvSpPr>
          <p:nvPr>
            <p:ph type="body" sz="quarter" idx="15"/>
          </p:nvPr>
        </p:nvSpPr>
        <p:spPr>
          <a:xfrm>
            <a:off x="500063" y="1714500"/>
            <a:ext cx="7858125" cy="707886"/>
          </a:xfrm>
        </p:spPr>
        <p:style>
          <a:lnRef idx="0">
            <a:schemeClr val="accent1"/>
          </a:lnRef>
          <a:fillRef idx="3">
            <a:schemeClr val="accent1"/>
          </a:fillRef>
          <a:effectRef idx="3">
            <a:schemeClr val="accent1"/>
          </a:effectRef>
          <a:fontRef idx="minor">
            <a:schemeClr val="lt1"/>
          </a:fontRef>
        </p:style>
        <p:txBody>
          <a:bodyPr/>
          <a:lstStyle/>
          <a:p>
            <a:r>
              <a:rPr lang="en-US" dirty="0" smtClean="0"/>
              <a:t>The following factors are the most important soft-skills that students though they need in order to become a successful in work places:</a:t>
            </a:r>
            <a:endParaRPr lang="fa-IR" dirty="0"/>
          </a:p>
        </p:txBody>
      </p:sp>
      <p:graphicFrame>
        <p:nvGraphicFramePr>
          <p:cNvPr id="6" name="Diagram 5"/>
          <p:cNvGraphicFramePr/>
          <p:nvPr/>
        </p:nvGraphicFramePr>
        <p:xfrm>
          <a:off x="1643042" y="2786058"/>
          <a:ext cx="5857916" cy="3778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arn(inHorizontal)">
                                      <p:cBhvr>
                                        <p:cTn id="7" dur="500"/>
                                        <p:tgtEl>
                                          <p:spTgt spid="4">
                                            <p:bg/>
                                          </p:spTgt>
                                        </p:tgtEl>
                                      </p:cBhvr>
                                    </p:animEffect>
                                  </p:childTnLst>
                                </p:cTn>
                              </p:par>
                            </p:childTnLst>
                          </p:cTn>
                        </p:par>
                        <p:par>
                          <p:cTn id="8" fill="hold">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barn(inHorizontal)">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Graphic spid="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CECCC9-36E2-49EE-9093-E49CDA9AC06C}" type="slidenum">
              <a:rPr lang="fa-IR" smtClean="0"/>
              <a:pPr/>
              <a:t>9</a:t>
            </a:fld>
            <a:endParaRPr lang="fa-IR" dirty="0"/>
          </a:p>
        </p:txBody>
      </p:sp>
      <p:sp>
        <p:nvSpPr>
          <p:cNvPr id="3" name="Text Placeholder 2"/>
          <p:cNvSpPr>
            <a:spLocks noGrp="1"/>
          </p:cNvSpPr>
          <p:nvPr>
            <p:ph type="body" sz="quarter" idx="14"/>
          </p:nvPr>
        </p:nvSpPr>
        <p:spPr/>
        <p:txBody>
          <a:bodyPr/>
          <a:lstStyle/>
          <a:p>
            <a:r>
              <a:rPr lang="en-US" dirty="0" smtClean="0"/>
              <a:t>Conclusion</a:t>
            </a:r>
            <a:endParaRPr lang="fa-IR" dirty="0"/>
          </a:p>
        </p:txBody>
      </p:sp>
      <p:sp>
        <p:nvSpPr>
          <p:cNvPr id="4" name="Text Placeholder 3"/>
          <p:cNvSpPr>
            <a:spLocks noGrp="1"/>
          </p:cNvSpPr>
          <p:nvPr>
            <p:ph type="body" sz="quarter" idx="15"/>
          </p:nvPr>
        </p:nvSpPr>
        <p:spPr>
          <a:xfrm>
            <a:off x="500063" y="1714500"/>
            <a:ext cx="7858125" cy="4031873"/>
          </a:xfrm>
        </p:spPr>
        <p:txBody>
          <a:bodyPr/>
          <a:lstStyle/>
          <a:p>
            <a:r>
              <a:rPr lang="en-US" dirty="0" smtClean="0"/>
              <a:t>This work provides a valuable insight on the importance of development of technical skills as well as soft-skills and their great relation in the students attitudes toward this issues.</a:t>
            </a:r>
          </a:p>
          <a:p>
            <a:endParaRPr lang="en-US" dirty="0" smtClean="0"/>
          </a:p>
          <a:p>
            <a:r>
              <a:rPr lang="en-US" dirty="0" smtClean="0"/>
              <a:t>Many student expressed dissatisfaction with industry expectations with their engineering program that they may not use what they have learned.</a:t>
            </a:r>
          </a:p>
          <a:p>
            <a:endParaRPr lang="en-US" dirty="0" smtClean="0"/>
          </a:p>
          <a:p>
            <a:r>
              <a:rPr lang="en-US" dirty="0" smtClean="0"/>
              <a:t>It is clear that students require real work experiences to help them acquire more and develop requesting skills in preparation for the world of work which ensures the success of Iranian oil industry with competent graduates.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plus(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plus(in)">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plus(in)">
                                      <p:cBhvr>
                                        <p:cTn id="1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TotalTime>
  <Words>612</Words>
  <Application>Microsoft Office PowerPoint</Application>
  <PresentationFormat>On-screen Show (4:3)</PresentationFormat>
  <Paragraphs>54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Slide 1</vt:lpstr>
      <vt:lpstr>Slide 2</vt:lpstr>
      <vt:lpstr>Slide 3</vt:lpstr>
      <vt:lpstr>Slide 4</vt:lpstr>
      <vt:lpstr>Slide 5</vt:lpstr>
      <vt:lpstr>Slide 6</vt:lpstr>
      <vt:lpstr>Slide 7</vt:lpstr>
      <vt:lpstr>Slide 8</vt:lpstr>
      <vt:lpstr>Slide 9</vt:lpstr>
      <vt:lpstr>Slide 10</vt:lpstr>
    </vt:vector>
  </TitlesOfParts>
  <Company>PARANDCO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PARAND</dc:creator>
  <cp:lastModifiedBy>PARAND</cp:lastModifiedBy>
  <cp:revision>16</cp:revision>
  <dcterms:created xsi:type="dcterms:W3CDTF">2010-05-09T17:33:23Z</dcterms:created>
  <dcterms:modified xsi:type="dcterms:W3CDTF">2010-05-14T13:35:18Z</dcterms:modified>
</cp:coreProperties>
</file>