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09" autoAdjust="0"/>
    <p:restoredTop sz="94717" autoAdjust="0"/>
  </p:normalViewPr>
  <p:slideViewPr>
    <p:cSldViewPr>
      <p:cViewPr varScale="1">
        <p:scale>
          <a:sx n="90" d="100"/>
          <a:sy n="90" d="100"/>
        </p:scale>
        <p:origin x="-114" y="-3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2" d="100"/>
          <a:sy n="82" d="100"/>
        </p:scale>
        <p:origin x="-205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578D8E-ED0A-4B51-9756-01FCEE484A5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pPr rtl="1"/>
          <a:endParaRPr lang="fa-IR"/>
        </a:p>
      </dgm:t>
    </dgm:pt>
    <dgm:pt modelId="{DBD4A855-AFC4-454D-9B33-A6B1982B2D96}">
      <dgm:prSet phldrT="[Text]" custT="1"/>
      <dgm:spPr/>
      <dgm:t>
        <a:bodyPr/>
        <a:lstStyle/>
        <a:p>
          <a:pPr algn="just" rtl="0"/>
          <a:r>
            <a:rPr lang="en-US" sz="1600" dirty="0" smtClean="0"/>
            <a:t>The balance to be attained between conveying  knowledge in  specific fields to students against the development of students to self learn and collect and applying knowledge</a:t>
          </a:r>
          <a:endParaRPr lang="fa-IR" sz="1600" dirty="0"/>
        </a:p>
      </dgm:t>
    </dgm:pt>
    <dgm:pt modelId="{0AB1BCF3-3F5C-48C7-B9B8-D7BBD49BBBE3}" type="parTrans" cxnId="{D907563D-EF14-4C12-936A-1C978A717C9B}">
      <dgm:prSet/>
      <dgm:spPr/>
      <dgm:t>
        <a:bodyPr/>
        <a:lstStyle/>
        <a:p>
          <a:pPr rtl="1"/>
          <a:endParaRPr lang="fa-IR"/>
        </a:p>
      </dgm:t>
    </dgm:pt>
    <dgm:pt modelId="{8307A2B2-6997-4A77-BE42-8F04DE95AAC8}" type="sibTrans" cxnId="{D907563D-EF14-4C12-936A-1C978A717C9B}">
      <dgm:prSet/>
      <dgm:spPr/>
      <dgm:t>
        <a:bodyPr/>
        <a:lstStyle/>
        <a:p>
          <a:pPr rtl="1"/>
          <a:endParaRPr lang="fa-IR"/>
        </a:p>
      </dgm:t>
    </dgm:pt>
    <dgm:pt modelId="{69F8851D-9AE7-42B0-9633-6F7765140036}">
      <dgm:prSet phldrT="[Text]" custT="1"/>
      <dgm:spPr/>
      <dgm:t>
        <a:bodyPr/>
        <a:lstStyle/>
        <a:p>
          <a:pPr algn="just" rtl="0"/>
          <a:r>
            <a:rPr lang="en-US" sz="1600" dirty="0" smtClean="0"/>
            <a:t>The need to provide adequate time for adsorption and reflection on what is learned</a:t>
          </a:r>
          <a:endParaRPr lang="fa-IR" sz="1600" dirty="0"/>
        </a:p>
      </dgm:t>
    </dgm:pt>
    <dgm:pt modelId="{4611F20F-EC4D-4CF9-9D4C-B12257DA3AD1}" type="parTrans" cxnId="{CB63B9F0-60F7-4334-8F19-E773C21DF1FF}">
      <dgm:prSet/>
      <dgm:spPr/>
      <dgm:t>
        <a:bodyPr/>
        <a:lstStyle/>
        <a:p>
          <a:pPr rtl="1"/>
          <a:endParaRPr lang="fa-IR"/>
        </a:p>
      </dgm:t>
    </dgm:pt>
    <dgm:pt modelId="{F85CBAF7-2B79-40F4-BB9B-A79A1E645E59}" type="sibTrans" cxnId="{CB63B9F0-60F7-4334-8F19-E773C21DF1FF}">
      <dgm:prSet/>
      <dgm:spPr/>
      <dgm:t>
        <a:bodyPr/>
        <a:lstStyle/>
        <a:p>
          <a:pPr rtl="1"/>
          <a:endParaRPr lang="fa-IR"/>
        </a:p>
      </dgm:t>
    </dgm:pt>
    <dgm:pt modelId="{B59DD7D6-2710-4ADB-8737-990675105DFF}">
      <dgm:prSet phldrT="[Text]" custT="1"/>
      <dgm:spPr/>
      <dgm:t>
        <a:bodyPr/>
        <a:lstStyle/>
        <a:p>
          <a:pPr algn="just" rtl="0"/>
          <a:r>
            <a:rPr lang="en-US" sz="1600" dirty="0" smtClean="0"/>
            <a:t>The opportunity for students to pursue areas of study outside the drilling and other engineering fields</a:t>
          </a:r>
          <a:endParaRPr lang="fa-IR" sz="1600" dirty="0"/>
        </a:p>
      </dgm:t>
    </dgm:pt>
    <dgm:pt modelId="{5157D6B5-5BE1-46FD-890B-B6659BF89009}" type="parTrans" cxnId="{F39D9366-CC89-4F40-B376-53712C040325}">
      <dgm:prSet/>
      <dgm:spPr/>
      <dgm:t>
        <a:bodyPr/>
        <a:lstStyle/>
        <a:p>
          <a:pPr rtl="1"/>
          <a:endParaRPr lang="fa-IR"/>
        </a:p>
      </dgm:t>
    </dgm:pt>
    <dgm:pt modelId="{D7147526-8DAC-4949-AF18-61B5E155EF7C}" type="sibTrans" cxnId="{F39D9366-CC89-4F40-B376-53712C040325}">
      <dgm:prSet/>
      <dgm:spPr/>
      <dgm:t>
        <a:bodyPr/>
        <a:lstStyle/>
        <a:p>
          <a:pPr rtl="1"/>
          <a:endParaRPr lang="fa-IR"/>
        </a:p>
      </dgm:t>
    </dgm:pt>
    <dgm:pt modelId="{EBD4F491-A07B-43E1-A724-02ACFA02356E}" type="pres">
      <dgm:prSet presAssocID="{4D578D8E-ED0A-4B51-9756-01FCEE484A54}" presName="outerComposite" presStyleCnt="0">
        <dgm:presLayoutVars>
          <dgm:chMax val="5"/>
          <dgm:dir/>
          <dgm:resizeHandles val="exact"/>
        </dgm:presLayoutVars>
      </dgm:prSet>
      <dgm:spPr/>
    </dgm:pt>
    <dgm:pt modelId="{617ACA17-6FDC-409A-A3FB-979577AB45D8}" type="pres">
      <dgm:prSet presAssocID="{4D578D8E-ED0A-4B51-9756-01FCEE484A54}" presName="dummyMaxCanvas" presStyleCnt="0">
        <dgm:presLayoutVars/>
      </dgm:prSet>
      <dgm:spPr/>
    </dgm:pt>
    <dgm:pt modelId="{45DBED8E-C40F-4CC1-BC1B-DFADDCBA5FDD}" type="pres">
      <dgm:prSet presAssocID="{4D578D8E-ED0A-4B51-9756-01FCEE484A54}" presName="ThreeNodes_1" presStyleLbl="node1" presStyleIdx="0" presStyleCnt="3" custScaleX="91567" custScaleY="109150">
        <dgm:presLayoutVars>
          <dgm:bulletEnabled val="1"/>
        </dgm:presLayoutVars>
      </dgm:prSet>
      <dgm:spPr/>
      <dgm:t>
        <a:bodyPr/>
        <a:lstStyle/>
        <a:p>
          <a:pPr rtl="1"/>
          <a:endParaRPr lang="fa-IR"/>
        </a:p>
      </dgm:t>
    </dgm:pt>
    <dgm:pt modelId="{97CBA094-B3A1-42FF-AC78-66D664DA4D6A}" type="pres">
      <dgm:prSet presAssocID="{4D578D8E-ED0A-4B51-9756-01FCEE484A54}" presName="ThreeNodes_2" presStyleLbl="node1" presStyleIdx="1" presStyleCnt="3" custScaleY="56863">
        <dgm:presLayoutVars>
          <dgm:bulletEnabled val="1"/>
        </dgm:presLayoutVars>
      </dgm:prSet>
      <dgm:spPr/>
    </dgm:pt>
    <dgm:pt modelId="{E4CCEE8D-A12F-40AE-889D-86A6A61BC358}" type="pres">
      <dgm:prSet presAssocID="{4D578D8E-ED0A-4B51-9756-01FCEE484A54}" presName="ThreeNodes_3" presStyleLbl="node1" presStyleIdx="2" presStyleCnt="3" custScaleY="56209">
        <dgm:presLayoutVars>
          <dgm:bulletEnabled val="1"/>
        </dgm:presLayoutVars>
      </dgm:prSet>
      <dgm:spPr/>
      <dgm:t>
        <a:bodyPr/>
        <a:lstStyle/>
        <a:p>
          <a:pPr rtl="1"/>
          <a:endParaRPr lang="fa-IR"/>
        </a:p>
      </dgm:t>
    </dgm:pt>
    <dgm:pt modelId="{E0621B18-105F-4D94-83CE-5E3FA4A1297B}" type="pres">
      <dgm:prSet presAssocID="{4D578D8E-ED0A-4B51-9756-01FCEE484A54}" presName="ThreeConn_1-2" presStyleLbl="fgAccFollowNode1" presStyleIdx="0" presStyleCnt="2" custLinFactNeighborX="-31222" custLinFactNeighborY="-9577">
        <dgm:presLayoutVars>
          <dgm:bulletEnabled val="1"/>
        </dgm:presLayoutVars>
      </dgm:prSet>
      <dgm:spPr/>
    </dgm:pt>
    <dgm:pt modelId="{798EE422-7F3F-4D18-B28F-FB9FC711CD7E}" type="pres">
      <dgm:prSet presAssocID="{4D578D8E-ED0A-4B51-9756-01FCEE484A54}" presName="ThreeConn_2-3" presStyleLbl="fgAccFollowNode1" presStyleIdx="1" presStyleCnt="2" custLinFactNeighborX="4223" custLinFactNeighborY="-7044">
        <dgm:presLayoutVars>
          <dgm:bulletEnabled val="1"/>
        </dgm:presLayoutVars>
      </dgm:prSet>
      <dgm:spPr/>
    </dgm:pt>
    <dgm:pt modelId="{100CA2CB-1BEA-4D68-8497-05EB189B1EF4}" type="pres">
      <dgm:prSet presAssocID="{4D578D8E-ED0A-4B51-9756-01FCEE484A54}" presName="ThreeNodes_1_text" presStyleLbl="node1" presStyleIdx="2" presStyleCnt="3">
        <dgm:presLayoutVars>
          <dgm:bulletEnabled val="1"/>
        </dgm:presLayoutVars>
      </dgm:prSet>
      <dgm:spPr/>
      <dgm:t>
        <a:bodyPr/>
        <a:lstStyle/>
        <a:p>
          <a:pPr rtl="1"/>
          <a:endParaRPr lang="fa-IR"/>
        </a:p>
      </dgm:t>
    </dgm:pt>
    <dgm:pt modelId="{CFFFE1D4-E1D0-430F-B74C-F88BA89D06CD}" type="pres">
      <dgm:prSet presAssocID="{4D578D8E-ED0A-4B51-9756-01FCEE484A54}" presName="ThreeNodes_2_text" presStyleLbl="node1" presStyleIdx="2" presStyleCnt="3">
        <dgm:presLayoutVars>
          <dgm:bulletEnabled val="1"/>
        </dgm:presLayoutVars>
      </dgm:prSet>
      <dgm:spPr/>
    </dgm:pt>
    <dgm:pt modelId="{A04F88A2-2198-4070-AA3F-0F5CB2C27C7D}" type="pres">
      <dgm:prSet presAssocID="{4D578D8E-ED0A-4B51-9756-01FCEE484A54}" presName="ThreeNodes_3_text" presStyleLbl="node1" presStyleIdx="2" presStyleCnt="3">
        <dgm:presLayoutVars>
          <dgm:bulletEnabled val="1"/>
        </dgm:presLayoutVars>
      </dgm:prSet>
      <dgm:spPr/>
      <dgm:t>
        <a:bodyPr/>
        <a:lstStyle/>
        <a:p>
          <a:pPr rtl="1"/>
          <a:endParaRPr lang="fa-IR"/>
        </a:p>
      </dgm:t>
    </dgm:pt>
  </dgm:ptLst>
  <dgm:cxnLst>
    <dgm:cxn modelId="{F1BF7015-E8D5-4C0A-BD0E-A2033CC2CEA7}" type="presOf" srcId="{4D578D8E-ED0A-4B51-9756-01FCEE484A54}" destId="{EBD4F491-A07B-43E1-A724-02ACFA02356E}" srcOrd="0" destOrd="0" presId="urn:microsoft.com/office/officeart/2005/8/layout/vProcess5"/>
    <dgm:cxn modelId="{65D0DE90-BC34-45BB-A63E-39DB036090F8}" type="presOf" srcId="{DBD4A855-AFC4-454D-9B33-A6B1982B2D96}" destId="{45DBED8E-C40F-4CC1-BC1B-DFADDCBA5FDD}" srcOrd="0" destOrd="0" presId="urn:microsoft.com/office/officeart/2005/8/layout/vProcess5"/>
    <dgm:cxn modelId="{F39D9366-CC89-4F40-B376-53712C040325}" srcId="{4D578D8E-ED0A-4B51-9756-01FCEE484A54}" destId="{B59DD7D6-2710-4ADB-8737-990675105DFF}" srcOrd="2" destOrd="0" parTransId="{5157D6B5-5BE1-46FD-890B-B6659BF89009}" sibTransId="{D7147526-8DAC-4949-AF18-61B5E155EF7C}"/>
    <dgm:cxn modelId="{380C8BE0-B217-4C15-AEB6-CEB7C1DE1DC8}" type="presOf" srcId="{B59DD7D6-2710-4ADB-8737-990675105DFF}" destId="{E4CCEE8D-A12F-40AE-889D-86A6A61BC358}" srcOrd="0" destOrd="0" presId="urn:microsoft.com/office/officeart/2005/8/layout/vProcess5"/>
    <dgm:cxn modelId="{D907563D-EF14-4C12-936A-1C978A717C9B}" srcId="{4D578D8E-ED0A-4B51-9756-01FCEE484A54}" destId="{DBD4A855-AFC4-454D-9B33-A6B1982B2D96}" srcOrd="0" destOrd="0" parTransId="{0AB1BCF3-3F5C-48C7-B9B8-D7BBD49BBBE3}" sibTransId="{8307A2B2-6997-4A77-BE42-8F04DE95AAC8}"/>
    <dgm:cxn modelId="{2E3C1253-A3D2-45C9-9D73-570297D6BF0C}" type="presOf" srcId="{8307A2B2-6997-4A77-BE42-8F04DE95AAC8}" destId="{E0621B18-105F-4D94-83CE-5E3FA4A1297B}" srcOrd="0" destOrd="0" presId="urn:microsoft.com/office/officeart/2005/8/layout/vProcess5"/>
    <dgm:cxn modelId="{CB63B9F0-60F7-4334-8F19-E773C21DF1FF}" srcId="{4D578D8E-ED0A-4B51-9756-01FCEE484A54}" destId="{69F8851D-9AE7-42B0-9633-6F7765140036}" srcOrd="1" destOrd="0" parTransId="{4611F20F-EC4D-4CF9-9D4C-B12257DA3AD1}" sibTransId="{F85CBAF7-2B79-40F4-BB9B-A79A1E645E59}"/>
    <dgm:cxn modelId="{7CB073A6-32E8-4949-A3B5-68A43BAB54A3}" type="presOf" srcId="{B59DD7D6-2710-4ADB-8737-990675105DFF}" destId="{A04F88A2-2198-4070-AA3F-0F5CB2C27C7D}" srcOrd="1" destOrd="0" presId="urn:microsoft.com/office/officeart/2005/8/layout/vProcess5"/>
    <dgm:cxn modelId="{C72E0B54-7FFA-4B06-ADD7-41425CE1FE0E}" type="presOf" srcId="{69F8851D-9AE7-42B0-9633-6F7765140036}" destId="{CFFFE1D4-E1D0-430F-B74C-F88BA89D06CD}" srcOrd="1" destOrd="0" presId="urn:microsoft.com/office/officeart/2005/8/layout/vProcess5"/>
    <dgm:cxn modelId="{835B5F46-C4AA-464B-94E6-40F85DE76ECE}" type="presOf" srcId="{DBD4A855-AFC4-454D-9B33-A6B1982B2D96}" destId="{100CA2CB-1BEA-4D68-8497-05EB189B1EF4}" srcOrd="1" destOrd="0" presId="urn:microsoft.com/office/officeart/2005/8/layout/vProcess5"/>
    <dgm:cxn modelId="{399238AD-85F0-4646-BF68-7A9270B4FB7C}" type="presOf" srcId="{69F8851D-9AE7-42B0-9633-6F7765140036}" destId="{97CBA094-B3A1-42FF-AC78-66D664DA4D6A}" srcOrd="0" destOrd="0" presId="urn:microsoft.com/office/officeart/2005/8/layout/vProcess5"/>
    <dgm:cxn modelId="{C8B93DCA-A652-4F99-8FE5-A019DC975F44}" type="presOf" srcId="{F85CBAF7-2B79-40F4-BB9B-A79A1E645E59}" destId="{798EE422-7F3F-4D18-B28F-FB9FC711CD7E}" srcOrd="0" destOrd="0" presId="urn:microsoft.com/office/officeart/2005/8/layout/vProcess5"/>
    <dgm:cxn modelId="{14E844AA-8E68-49F4-8CD6-011FD81ACE1A}" type="presParOf" srcId="{EBD4F491-A07B-43E1-A724-02ACFA02356E}" destId="{617ACA17-6FDC-409A-A3FB-979577AB45D8}" srcOrd="0" destOrd="0" presId="urn:microsoft.com/office/officeart/2005/8/layout/vProcess5"/>
    <dgm:cxn modelId="{B6F72CE9-ED6A-4E03-A2FC-6EBDCD08BF86}" type="presParOf" srcId="{EBD4F491-A07B-43E1-A724-02ACFA02356E}" destId="{45DBED8E-C40F-4CC1-BC1B-DFADDCBA5FDD}" srcOrd="1" destOrd="0" presId="urn:microsoft.com/office/officeart/2005/8/layout/vProcess5"/>
    <dgm:cxn modelId="{A6C389BA-74DB-4243-941E-843CECA2A538}" type="presParOf" srcId="{EBD4F491-A07B-43E1-A724-02ACFA02356E}" destId="{97CBA094-B3A1-42FF-AC78-66D664DA4D6A}" srcOrd="2" destOrd="0" presId="urn:microsoft.com/office/officeart/2005/8/layout/vProcess5"/>
    <dgm:cxn modelId="{C848BAFC-F626-4913-8EAE-9A7E4915A196}" type="presParOf" srcId="{EBD4F491-A07B-43E1-A724-02ACFA02356E}" destId="{E4CCEE8D-A12F-40AE-889D-86A6A61BC358}" srcOrd="3" destOrd="0" presId="urn:microsoft.com/office/officeart/2005/8/layout/vProcess5"/>
    <dgm:cxn modelId="{E2248BD5-A264-4824-B651-8F2EE6BB8807}" type="presParOf" srcId="{EBD4F491-A07B-43E1-A724-02ACFA02356E}" destId="{E0621B18-105F-4D94-83CE-5E3FA4A1297B}" srcOrd="4" destOrd="0" presId="urn:microsoft.com/office/officeart/2005/8/layout/vProcess5"/>
    <dgm:cxn modelId="{79FFB8D6-5A3B-4B51-9BC7-9C7E812AE410}" type="presParOf" srcId="{EBD4F491-A07B-43E1-A724-02ACFA02356E}" destId="{798EE422-7F3F-4D18-B28F-FB9FC711CD7E}" srcOrd="5" destOrd="0" presId="urn:microsoft.com/office/officeart/2005/8/layout/vProcess5"/>
    <dgm:cxn modelId="{C9D5611E-FDBF-472E-B458-5942D9F08539}" type="presParOf" srcId="{EBD4F491-A07B-43E1-A724-02ACFA02356E}" destId="{100CA2CB-1BEA-4D68-8497-05EB189B1EF4}" srcOrd="6" destOrd="0" presId="urn:microsoft.com/office/officeart/2005/8/layout/vProcess5"/>
    <dgm:cxn modelId="{1C8AC332-6232-46AA-B0D5-D76A69F826D4}" type="presParOf" srcId="{EBD4F491-A07B-43E1-A724-02ACFA02356E}" destId="{CFFFE1D4-E1D0-430F-B74C-F88BA89D06CD}" srcOrd="7" destOrd="0" presId="urn:microsoft.com/office/officeart/2005/8/layout/vProcess5"/>
    <dgm:cxn modelId="{067473BC-5AAD-41A8-91B3-5853EDF77E24}" type="presParOf" srcId="{EBD4F491-A07B-43E1-A724-02ACFA02356E}" destId="{A04F88A2-2198-4070-AA3F-0F5CB2C27C7D}"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DBED8E-C40F-4CC1-BC1B-DFADDCBA5FDD}">
      <dsp:nvSpPr>
        <dsp:cNvPr id="0" name=""/>
        <dsp:cNvSpPr/>
      </dsp:nvSpPr>
      <dsp:spPr>
        <a:xfrm>
          <a:off x="289320" y="-25002"/>
          <a:ext cx="6282979" cy="11930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en-US" sz="1600" kern="1200" dirty="0" smtClean="0"/>
            <a:t>The balance to be attained between conveying  knowledge in  specific fields to students against the development of students to self learn and collect and applying knowledge</a:t>
          </a:r>
          <a:endParaRPr lang="fa-IR" sz="1600" kern="1200" dirty="0"/>
        </a:p>
      </dsp:txBody>
      <dsp:txXfrm>
        <a:off x="289320" y="-25002"/>
        <a:ext cx="5261633" cy="1193011"/>
      </dsp:txXfrm>
    </dsp:sp>
    <dsp:sp modelId="{97CBA094-B3A1-42FF-AC78-66D664DA4D6A}">
      <dsp:nvSpPr>
        <dsp:cNvPr id="0" name=""/>
        <dsp:cNvSpPr/>
      </dsp:nvSpPr>
      <dsp:spPr>
        <a:xfrm>
          <a:off x="605437" y="1535914"/>
          <a:ext cx="6861619" cy="6215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en-US" sz="1600" kern="1200" dirty="0" smtClean="0"/>
            <a:t>The need to provide adequate time for adsorption and reflection on what is learned</a:t>
          </a:r>
          <a:endParaRPr lang="fa-IR" sz="1600" kern="1200" dirty="0"/>
        </a:p>
      </dsp:txBody>
      <dsp:txXfrm>
        <a:off x="605437" y="1535914"/>
        <a:ext cx="5545731" cy="621513"/>
      </dsp:txXfrm>
    </dsp:sp>
    <dsp:sp modelId="{E4CCEE8D-A12F-40AE-889D-86A6A61BC358}">
      <dsp:nvSpPr>
        <dsp:cNvPr id="0" name=""/>
        <dsp:cNvSpPr/>
      </dsp:nvSpPr>
      <dsp:spPr>
        <a:xfrm>
          <a:off x="1210874" y="2814657"/>
          <a:ext cx="6861619" cy="6143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en-US" sz="1600" kern="1200" dirty="0" smtClean="0"/>
            <a:t>The opportunity for students to pursue areas of study outside the drilling and other engineering fields</a:t>
          </a:r>
          <a:endParaRPr lang="fa-IR" sz="1600" kern="1200" dirty="0"/>
        </a:p>
      </dsp:txBody>
      <dsp:txXfrm>
        <a:off x="1210874" y="2814657"/>
        <a:ext cx="5545731" cy="614365"/>
      </dsp:txXfrm>
    </dsp:sp>
    <dsp:sp modelId="{E0621B18-105F-4D94-83CE-5E3FA4A1297B}">
      <dsp:nvSpPr>
        <dsp:cNvPr id="0" name=""/>
        <dsp:cNvSpPr/>
      </dsp:nvSpPr>
      <dsp:spPr>
        <a:xfrm>
          <a:off x="5929352" y="785821"/>
          <a:ext cx="710450" cy="71045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rtl="1">
            <a:lnSpc>
              <a:spcPct val="90000"/>
            </a:lnSpc>
            <a:spcBef>
              <a:spcPct val="0"/>
            </a:spcBef>
            <a:spcAft>
              <a:spcPct val="35000"/>
            </a:spcAft>
          </a:pPr>
          <a:endParaRPr lang="fa-IR" sz="3400" kern="1200"/>
        </a:p>
      </dsp:txBody>
      <dsp:txXfrm>
        <a:off x="5929352" y="785821"/>
        <a:ext cx="710450" cy="710450"/>
      </dsp:txXfrm>
    </dsp:sp>
    <dsp:sp modelId="{798EE422-7F3F-4D18-B28F-FB9FC711CD7E}">
      <dsp:nvSpPr>
        <dsp:cNvPr id="0" name=""/>
        <dsp:cNvSpPr/>
      </dsp:nvSpPr>
      <dsp:spPr>
        <a:xfrm>
          <a:off x="6786608" y="2071699"/>
          <a:ext cx="710450" cy="71045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rtl="1">
            <a:lnSpc>
              <a:spcPct val="90000"/>
            </a:lnSpc>
            <a:spcBef>
              <a:spcPct val="0"/>
            </a:spcBef>
            <a:spcAft>
              <a:spcPct val="35000"/>
            </a:spcAft>
          </a:pPr>
          <a:endParaRPr lang="fa-IR" sz="3400" kern="1200"/>
        </a:p>
      </dsp:txBody>
      <dsp:txXfrm>
        <a:off x="6786608" y="2071699"/>
        <a:ext cx="710450" cy="71045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r>
              <a:rPr lang="en-US" smtClean="0"/>
              <a:t>Educating Oil Drilling Engineering Professionals of Tomorrow</a:t>
            </a:r>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EEFD39F8-5495-469E-8553-EC733C2D5C31}" type="datetimeFigureOut">
              <a:rPr lang="fa-IR" smtClean="0"/>
              <a:pPr/>
              <a:t>1431/06/01</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D80C08A2-272D-4FBA-B722-096001E7BD50}" type="slidenum">
              <a:rPr lang="fa-IR" smtClean="0"/>
              <a:pPr/>
              <a:t>‹#›</a:t>
            </a:fld>
            <a:endParaRPr lang="fa-I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r>
              <a:rPr lang="en-US" smtClean="0"/>
              <a:t>Educating Oil Drilling Engineering Professionals of Tomorrow</a:t>
            </a:r>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67D54BD-7B49-42DE-82B8-AAC59FFF5D7B}" type="datetimeFigureOut">
              <a:rPr lang="fa-IR" smtClean="0"/>
              <a:pPr/>
              <a:t>1431/06/01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6D57919-469C-49C1-9730-567643305518}" type="slidenum">
              <a:rPr lang="fa-IR" smtClean="0"/>
              <a:pPr/>
              <a:t>‹#›</a:t>
            </a:fld>
            <a:endParaRPr lang="fa-IR"/>
          </a:p>
        </p:txBody>
      </p:sp>
    </p:spTree>
  </p:cSld>
  <p:clrMap bg1="lt1" tx1="dk1" bg2="lt2" tx2="dk2" accent1="accent1" accent2="accent2" accent3="accent3" accent4="accent4" accent5="accent5" accent6="accent6" hlink="hlink" folHlink="folHlink"/>
  <p:hf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a:xfrm>
            <a:off x="457200" y="6416675"/>
            <a:ext cx="2133600" cy="365125"/>
          </a:xfrm>
          <a:prstGeom prst="rect">
            <a:avLst/>
          </a:prstGeom>
        </p:spPr>
        <p:txBody>
          <a:bodyPr/>
          <a:lstStyle/>
          <a:p>
            <a:fld id="{E086E47F-96BC-4D71-92CD-C175415FA4CF}" type="datetime8">
              <a:rPr lang="fa-IR" smtClean="0"/>
              <a:pPr/>
              <a:t>10/مه/14</a:t>
            </a:fld>
            <a:endParaRPr lang="fa-IR"/>
          </a:p>
        </p:txBody>
      </p:sp>
      <p:sp>
        <p:nvSpPr>
          <p:cNvPr id="17" name="Footer Placeholder 16"/>
          <p:cNvSpPr>
            <a:spLocks noGrp="1"/>
          </p:cNvSpPr>
          <p:nvPr>
            <p:ph type="ftr" sz="quarter" idx="11"/>
          </p:nvPr>
        </p:nvSpPr>
        <p:spPr>
          <a:xfrm>
            <a:off x="2357422" y="142852"/>
            <a:ext cx="5072098" cy="365125"/>
          </a:xfrm>
          <a:prstGeom prst="rect">
            <a:avLst/>
          </a:prstGeom>
        </p:spPr>
        <p:txBody>
          <a:bodyPr/>
          <a:lstStyle/>
          <a:p>
            <a:r>
              <a:rPr lang="en-US" smtClean="0"/>
              <a:t>afsdfg</a:t>
            </a:r>
            <a:endParaRPr lang="fa-IR" dirty="0"/>
          </a:p>
        </p:txBody>
      </p:sp>
      <p:sp>
        <p:nvSpPr>
          <p:cNvPr id="29" name="Slide Number Placeholder 28"/>
          <p:cNvSpPr>
            <a:spLocks noGrp="1"/>
          </p:cNvSpPr>
          <p:nvPr>
            <p:ph type="sldNum" sz="quarter" idx="12"/>
          </p:nvPr>
        </p:nvSpPr>
        <p:spPr/>
        <p:txBody>
          <a:bodyPr/>
          <a:lstStyle/>
          <a:p>
            <a:fld id="{95D5EF47-4B64-4D7C-A8A3-148762815DFA}" type="slidenum">
              <a:rPr lang="fa-IR" smtClean="0"/>
              <a:pPr/>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a:prstGeom prst="rect">
            <a:avLst/>
          </a:prstGeo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16675"/>
            <a:ext cx="2133600" cy="365125"/>
          </a:xfrm>
          <a:prstGeom prst="rect">
            <a:avLst/>
          </a:prstGeom>
        </p:spPr>
        <p:txBody>
          <a:bodyPr/>
          <a:lstStyle/>
          <a:p>
            <a:fld id="{4F260E1A-8932-4117-A0EB-FC1D1553A0F3}" type="datetime8">
              <a:rPr lang="fa-IR" smtClean="0"/>
              <a:pPr/>
              <a:t>10/مه/14</a:t>
            </a:fld>
            <a:endParaRPr lang="fa-IR"/>
          </a:p>
        </p:txBody>
      </p:sp>
      <p:sp>
        <p:nvSpPr>
          <p:cNvPr id="6" name="Footer Placeholder 5"/>
          <p:cNvSpPr>
            <a:spLocks noGrp="1"/>
          </p:cNvSpPr>
          <p:nvPr>
            <p:ph type="ftr" sz="quarter" idx="11"/>
          </p:nvPr>
        </p:nvSpPr>
        <p:spPr>
          <a:xfrm>
            <a:off x="3124200" y="6416675"/>
            <a:ext cx="2895600" cy="365125"/>
          </a:xfrm>
          <a:prstGeom prst="rect">
            <a:avLst/>
          </a:prstGeom>
        </p:spPr>
        <p:txBody>
          <a:bodyPr/>
          <a:lstStyle/>
          <a:p>
            <a:r>
              <a:rPr lang="en-US" smtClean="0"/>
              <a:t>afsdfg</a:t>
            </a:r>
            <a:endParaRPr lang="fa-IR"/>
          </a:p>
        </p:txBody>
      </p:sp>
      <p:sp>
        <p:nvSpPr>
          <p:cNvPr id="7" name="Slide Number Placeholder 6"/>
          <p:cNvSpPr>
            <a:spLocks noGrp="1"/>
          </p:cNvSpPr>
          <p:nvPr>
            <p:ph type="sldNum" sz="quarter" idx="12"/>
          </p:nvPr>
        </p:nvSpPr>
        <p:spPr/>
        <p:txBody>
          <a:bodyPr/>
          <a:lstStyle/>
          <a:p>
            <a:fld id="{95D5EF47-4B64-4D7C-A8A3-148762815DFA}"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16675"/>
            <a:ext cx="2133600" cy="365125"/>
          </a:xfrm>
          <a:prstGeom prst="rect">
            <a:avLst/>
          </a:prstGeom>
        </p:spPr>
        <p:txBody>
          <a:bodyPr/>
          <a:lstStyle/>
          <a:p>
            <a:fld id="{A9274E0C-D566-4A53-B1E6-CE4E72AEE3E6}" type="datetime8">
              <a:rPr lang="fa-IR" smtClean="0"/>
              <a:pPr/>
              <a:t>10/مه/14</a:t>
            </a:fld>
            <a:endParaRPr lang="fa-IR"/>
          </a:p>
        </p:txBody>
      </p:sp>
      <p:sp>
        <p:nvSpPr>
          <p:cNvPr id="5" name="Footer Placeholder 4"/>
          <p:cNvSpPr>
            <a:spLocks noGrp="1"/>
          </p:cNvSpPr>
          <p:nvPr>
            <p:ph type="ftr" sz="quarter" idx="11"/>
          </p:nvPr>
        </p:nvSpPr>
        <p:spPr>
          <a:xfrm>
            <a:off x="3124200" y="6416675"/>
            <a:ext cx="2895600" cy="365125"/>
          </a:xfrm>
          <a:prstGeom prst="rect">
            <a:avLst/>
          </a:prstGeom>
        </p:spPr>
        <p:txBody>
          <a:bodyPr/>
          <a:lstStyle/>
          <a:p>
            <a:r>
              <a:rPr lang="en-US" smtClean="0"/>
              <a:t>afsdfg</a:t>
            </a:r>
            <a:endParaRPr lang="fa-IR"/>
          </a:p>
        </p:txBody>
      </p:sp>
      <p:sp>
        <p:nvSpPr>
          <p:cNvPr id="6" name="Slide Number Placeholder 5"/>
          <p:cNvSpPr>
            <a:spLocks noGrp="1"/>
          </p:cNvSpPr>
          <p:nvPr>
            <p:ph type="sldNum" sz="quarter" idx="12"/>
          </p:nvPr>
        </p:nvSpPr>
        <p:spPr/>
        <p:txBody>
          <a:bodyPr/>
          <a:lstStyle/>
          <a:p>
            <a:fld id="{95D5EF47-4B64-4D7C-A8A3-148762815DFA}"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16675"/>
            <a:ext cx="2133600" cy="365125"/>
          </a:xfrm>
          <a:prstGeom prst="rect">
            <a:avLst/>
          </a:prstGeom>
        </p:spPr>
        <p:txBody>
          <a:bodyPr/>
          <a:lstStyle/>
          <a:p>
            <a:fld id="{67596C57-CC90-4467-B053-FFF9A92A475A}" type="datetime8">
              <a:rPr lang="fa-IR" smtClean="0"/>
              <a:pPr/>
              <a:t>10/مه/14</a:t>
            </a:fld>
            <a:endParaRPr lang="fa-IR"/>
          </a:p>
        </p:txBody>
      </p:sp>
      <p:sp>
        <p:nvSpPr>
          <p:cNvPr id="5" name="Footer Placeholder 4"/>
          <p:cNvSpPr>
            <a:spLocks noGrp="1"/>
          </p:cNvSpPr>
          <p:nvPr>
            <p:ph type="ftr" sz="quarter" idx="11"/>
          </p:nvPr>
        </p:nvSpPr>
        <p:spPr>
          <a:xfrm>
            <a:off x="3124200" y="6416675"/>
            <a:ext cx="2895600" cy="365125"/>
          </a:xfrm>
          <a:prstGeom prst="rect">
            <a:avLst/>
          </a:prstGeom>
        </p:spPr>
        <p:txBody>
          <a:bodyPr/>
          <a:lstStyle/>
          <a:p>
            <a:r>
              <a:rPr lang="en-US" smtClean="0"/>
              <a:t>afsdfg</a:t>
            </a:r>
            <a:endParaRPr lang="fa-IR"/>
          </a:p>
        </p:txBody>
      </p:sp>
      <p:sp>
        <p:nvSpPr>
          <p:cNvPr id="6" name="Slide Number Placeholder 5"/>
          <p:cNvSpPr>
            <a:spLocks noGrp="1"/>
          </p:cNvSpPr>
          <p:nvPr>
            <p:ph type="sldNum" sz="quarter" idx="12"/>
          </p:nvPr>
        </p:nvSpPr>
        <p:spPr/>
        <p:txBody>
          <a:bodyPr/>
          <a:lstStyle/>
          <a:p>
            <a:fld id="{95D5EF47-4B64-4D7C-A8A3-148762815DFA}"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3788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p:txBody>
          <a:bodyPr/>
          <a:lstStyle/>
          <a:p>
            <a:fld id="{95D5EF47-4B64-4D7C-A8A3-148762815DFA}" type="slidenum">
              <a:rPr lang="fa-IR" smtClean="0"/>
              <a:pPr/>
              <a:t>‹#›</a:t>
            </a:fld>
            <a:endParaRPr lang="fa-IR"/>
          </a:p>
        </p:txBody>
      </p:sp>
      <p:sp>
        <p:nvSpPr>
          <p:cNvPr id="7" name="Footer Placeholder 2"/>
          <p:cNvSpPr txBox="1">
            <a:spLocks/>
          </p:cNvSpPr>
          <p:nvPr userDrawn="1"/>
        </p:nvSpPr>
        <p:spPr>
          <a:xfrm>
            <a:off x="1000100" y="142852"/>
            <a:ext cx="7143800" cy="500066"/>
          </a:xfrm>
          <a:prstGeom prst="rect">
            <a:avLst/>
          </a:prstGeom>
        </p:spPr>
        <p:txBody>
          <a:bodyPr>
            <a:scene3d>
              <a:camera prst="orthographicFront"/>
              <a:lightRig rig="balanced" dir="t">
                <a:rot lat="0" lon="0" rev="2100000"/>
              </a:lightRig>
            </a:scene3d>
            <a:sp3d extrusionH="57150" prstMaterial="metal">
              <a:bevelT w="38100" h="25400"/>
              <a:contourClr>
                <a:schemeClr val="bg2"/>
              </a:contourClr>
            </a:sp3d>
          </a:bodyPr>
          <a:lstStyle>
            <a:lvl1pPr algn="ctr" rtl="0">
              <a:defRPr b="1" cap="none" spc="0">
                <a:ln w="50800"/>
                <a:solidFill>
                  <a:schemeClr val="bg1">
                    <a:shade val="50000"/>
                  </a:schemeClr>
                </a:solidFill>
                <a:effectLst>
                  <a:outerShdw blurRad="50800" dist="38100" dir="5400000" algn="t" rotWithShape="0">
                    <a:prstClr val="black">
                      <a:alpha val="40000"/>
                    </a:prstClr>
                  </a:outerShdw>
                </a:effectLs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smtClean="0">
                <a:ln w="50800"/>
                <a:solidFill>
                  <a:schemeClr val="bg1">
                    <a:shade val="50000"/>
                  </a:schemeClr>
                </a:solidFill>
                <a:effectLst>
                  <a:outerShdw blurRad="50800" dist="38100" dir="5400000" algn="t" rotWithShape="0">
                    <a:prstClr val="black">
                      <a:alpha val="40000"/>
                    </a:prstClr>
                  </a:outerShdw>
                </a:effectLst>
                <a:uLnTx/>
                <a:uFillTx/>
                <a:latin typeface="+mn-lt"/>
                <a:ea typeface="+mn-ea"/>
                <a:cs typeface="+mn-cs"/>
              </a:rPr>
              <a:t>Educating Oil Drilling Engineering Professionals of Tomorrow</a:t>
            </a:r>
            <a:endParaRPr kumimoji="0" lang="fa-IR" sz="1800" b="1" i="0" u="none" strike="noStrike" kern="1200" cap="none" spc="0" normalizeH="0" baseline="0" noProof="0" dirty="0">
              <a:ln w="50800"/>
              <a:solidFill>
                <a:schemeClr val="bg1">
                  <a:shade val="50000"/>
                </a:schemeClr>
              </a:solidFill>
              <a:effectLst>
                <a:outerShdw blurRad="50800" dist="38100" dir="5400000" algn="t" rotWithShape="0">
                  <a:prstClr val="black">
                    <a:alpha val="40000"/>
                  </a:prstClr>
                </a:outerShdw>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Slide Number Placeholder 2"/>
          <p:cNvSpPr>
            <a:spLocks noGrp="1"/>
          </p:cNvSpPr>
          <p:nvPr>
            <p:ph type="sldNum" sz="quarter" idx="10"/>
          </p:nvPr>
        </p:nvSpPr>
        <p:spPr/>
        <p:txBody>
          <a:bodyPr/>
          <a:lstStyle/>
          <a:p>
            <a:fld id="{95D5EF47-4B64-4D7C-A8A3-148762815DFA}"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a:prstGeom prst="rect">
            <a:avLst/>
          </a:prstGeo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57200" y="6416675"/>
            <a:ext cx="2133600" cy="365125"/>
          </a:xfrm>
          <a:prstGeom prst="rect">
            <a:avLst/>
          </a:prstGeom>
        </p:spPr>
        <p:txBody>
          <a:bodyPr/>
          <a:lstStyle/>
          <a:p>
            <a:fld id="{59422E0F-198B-41EB-B219-C1EFAAE4D130}" type="datetime8">
              <a:rPr lang="fa-IR" smtClean="0"/>
              <a:pPr/>
              <a:t>10/مه/14</a:t>
            </a:fld>
            <a:endParaRPr lang="fa-IR"/>
          </a:p>
        </p:txBody>
      </p:sp>
      <p:sp>
        <p:nvSpPr>
          <p:cNvPr id="5" name="Footer Placeholder 4"/>
          <p:cNvSpPr>
            <a:spLocks noGrp="1"/>
          </p:cNvSpPr>
          <p:nvPr>
            <p:ph type="ftr" sz="quarter" idx="11"/>
          </p:nvPr>
        </p:nvSpPr>
        <p:spPr>
          <a:xfrm>
            <a:off x="3124200" y="6416675"/>
            <a:ext cx="2895600" cy="365125"/>
          </a:xfrm>
          <a:prstGeom prst="rect">
            <a:avLst/>
          </a:prstGeom>
        </p:spPr>
        <p:txBody>
          <a:bodyPr/>
          <a:lstStyle/>
          <a:p>
            <a:r>
              <a:rPr lang="en-US" smtClean="0"/>
              <a:t>afsdfg</a:t>
            </a:r>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95D5EF47-4B64-4D7C-A8A3-148762815DF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416675"/>
            <a:ext cx="2133600" cy="365125"/>
          </a:xfrm>
          <a:prstGeom prst="rect">
            <a:avLst/>
          </a:prstGeom>
        </p:spPr>
        <p:txBody>
          <a:bodyPr/>
          <a:lstStyle/>
          <a:p>
            <a:fld id="{31454E88-E114-40D5-8F62-D2A84C38F62E}" type="datetime8">
              <a:rPr lang="fa-IR" smtClean="0"/>
              <a:pPr/>
              <a:t>10/مه/14</a:t>
            </a:fld>
            <a:endParaRPr lang="fa-IR"/>
          </a:p>
        </p:txBody>
      </p:sp>
      <p:sp>
        <p:nvSpPr>
          <p:cNvPr id="6" name="Footer Placeholder 5"/>
          <p:cNvSpPr>
            <a:spLocks noGrp="1"/>
          </p:cNvSpPr>
          <p:nvPr>
            <p:ph type="ftr" sz="quarter" idx="11"/>
          </p:nvPr>
        </p:nvSpPr>
        <p:spPr>
          <a:xfrm>
            <a:off x="3124200" y="6416675"/>
            <a:ext cx="2895600" cy="365125"/>
          </a:xfrm>
          <a:prstGeom prst="rect">
            <a:avLst/>
          </a:prstGeom>
        </p:spPr>
        <p:txBody>
          <a:bodyPr/>
          <a:lstStyle/>
          <a:p>
            <a:r>
              <a:rPr lang="en-US" smtClean="0"/>
              <a:t>afsdfg</a:t>
            </a:r>
            <a:endParaRPr lang="fa-IR"/>
          </a:p>
        </p:txBody>
      </p:sp>
      <p:sp>
        <p:nvSpPr>
          <p:cNvPr id="7" name="Slide Number Placeholder 6"/>
          <p:cNvSpPr>
            <a:spLocks noGrp="1"/>
          </p:cNvSpPr>
          <p:nvPr>
            <p:ph type="sldNum" sz="quarter" idx="12"/>
          </p:nvPr>
        </p:nvSpPr>
        <p:spPr/>
        <p:txBody>
          <a:bodyPr/>
          <a:lstStyle/>
          <a:p>
            <a:fld id="{95D5EF47-4B64-4D7C-A8A3-148762815DFA}"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a:prstGeom prst="rect">
            <a:avLst/>
          </a:prstGeo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416675"/>
            <a:ext cx="2133600" cy="365125"/>
          </a:xfrm>
          <a:prstGeom prst="rect">
            <a:avLst/>
          </a:prstGeom>
        </p:spPr>
        <p:txBody>
          <a:bodyPr/>
          <a:lstStyle/>
          <a:p>
            <a:fld id="{C791A24B-2622-4E78-9552-1AEBA495D9BE}" type="datetime8">
              <a:rPr lang="fa-IR" smtClean="0"/>
              <a:pPr/>
              <a:t>10/مه/14</a:t>
            </a:fld>
            <a:endParaRPr lang="fa-IR"/>
          </a:p>
        </p:txBody>
      </p:sp>
      <p:sp>
        <p:nvSpPr>
          <p:cNvPr id="8" name="Footer Placeholder 7"/>
          <p:cNvSpPr>
            <a:spLocks noGrp="1"/>
          </p:cNvSpPr>
          <p:nvPr>
            <p:ph type="ftr" sz="quarter" idx="11"/>
          </p:nvPr>
        </p:nvSpPr>
        <p:spPr>
          <a:xfrm>
            <a:off x="3124200" y="6416675"/>
            <a:ext cx="2895600" cy="365125"/>
          </a:xfrm>
          <a:prstGeom prst="rect">
            <a:avLst/>
          </a:prstGeom>
        </p:spPr>
        <p:txBody>
          <a:bodyPr/>
          <a:lstStyle/>
          <a:p>
            <a:r>
              <a:rPr lang="en-US" smtClean="0"/>
              <a:t>afsdfg</a:t>
            </a:r>
            <a:endParaRPr lang="fa-IR"/>
          </a:p>
        </p:txBody>
      </p:sp>
      <p:sp>
        <p:nvSpPr>
          <p:cNvPr id="9" name="Slide Number Placeholder 8"/>
          <p:cNvSpPr>
            <a:spLocks noGrp="1"/>
          </p:cNvSpPr>
          <p:nvPr>
            <p:ph type="sldNum" sz="quarter" idx="12"/>
          </p:nvPr>
        </p:nvSpPr>
        <p:spPr/>
        <p:txBody>
          <a:bodyPr/>
          <a:lstStyle/>
          <a:p>
            <a:fld id="{95D5EF47-4B64-4D7C-A8A3-148762815DFA}"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416675"/>
            <a:ext cx="2133600" cy="365125"/>
          </a:xfrm>
          <a:prstGeom prst="rect">
            <a:avLst/>
          </a:prstGeom>
        </p:spPr>
        <p:txBody>
          <a:bodyPr/>
          <a:lstStyle/>
          <a:p>
            <a:fld id="{B873E956-A088-4A43-9F37-3F12E41AEDC0}" type="datetime8">
              <a:rPr lang="fa-IR" smtClean="0"/>
              <a:pPr/>
              <a:t>10/مه/14</a:t>
            </a:fld>
            <a:endParaRPr lang="fa-IR" dirty="0"/>
          </a:p>
        </p:txBody>
      </p:sp>
      <p:sp>
        <p:nvSpPr>
          <p:cNvPr id="4" name="Footer Placeholder 3"/>
          <p:cNvSpPr>
            <a:spLocks noGrp="1"/>
          </p:cNvSpPr>
          <p:nvPr>
            <p:ph type="ftr" sz="quarter" idx="11"/>
          </p:nvPr>
        </p:nvSpPr>
        <p:spPr>
          <a:xfrm>
            <a:off x="3124200" y="6416675"/>
            <a:ext cx="2895600" cy="365125"/>
          </a:xfrm>
          <a:prstGeom prst="rect">
            <a:avLst/>
          </a:prstGeom>
        </p:spPr>
        <p:txBody>
          <a:bodyPr/>
          <a:lstStyle/>
          <a:p>
            <a:r>
              <a:rPr lang="en-US" smtClean="0"/>
              <a:t>afsdfg</a:t>
            </a:r>
            <a:endParaRPr lang="fa-IR"/>
          </a:p>
        </p:txBody>
      </p:sp>
      <p:sp>
        <p:nvSpPr>
          <p:cNvPr id="5" name="Slide Number Placeholder 4"/>
          <p:cNvSpPr>
            <a:spLocks noGrp="1"/>
          </p:cNvSpPr>
          <p:nvPr>
            <p:ph type="sldNum" sz="quarter" idx="12"/>
          </p:nvPr>
        </p:nvSpPr>
        <p:spPr/>
        <p:txBody>
          <a:bodyPr/>
          <a:lstStyle/>
          <a:p>
            <a:fld id="{95D5EF47-4B64-4D7C-A8A3-148762815DFA}"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50067" y="142852"/>
            <a:ext cx="7643866" cy="500066"/>
          </a:xfrm>
          <a:prstGeom prst="rect">
            <a:avLst/>
          </a:prstGeom>
        </p:spPr>
        <p:txBody>
          <a:bodyPr>
            <a:scene3d>
              <a:camera prst="orthographicFront"/>
              <a:lightRig rig="balanced" dir="t">
                <a:rot lat="0" lon="0" rev="2100000"/>
              </a:lightRig>
            </a:scene3d>
            <a:sp3d extrusionH="57150" prstMaterial="metal">
              <a:bevelT w="38100" h="25400"/>
              <a:contourClr>
                <a:schemeClr val="bg2"/>
              </a:contourClr>
            </a:sp3d>
          </a:bodyPr>
          <a:lstStyle>
            <a:lvl1pPr algn="l" rtl="0">
              <a:defRPr b="1" cap="none" spc="0">
                <a:ln w="50800"/>
                <a:solidFill>
                  <a:schemeClr val="bg1">
                    <a:shade val="50000"/>
                  </a:schemeClr>
                </a:solidFill>
                <a:effectLst>
                  <a:outerShdw blurRad="50800" dist="38100" dir="5400000" algn="t" rotWithShape="0">
                    <a:prstClr val="black">
                      <a:alpha val="40000"/>
                    </a:prstClr>
                  </a:outerShdw>
                </a:effectLst>
                <a:latin typeface="+mj-lt"/>
              </a:defRPr>
            </a:lvl1pPr>
          </a:lstStyle>
          <a:p>
            <a:pPr algn="ctr"/>
            <a:r>
              <a:rPr lang="en-US" dirty="0" smtClean="0"/>
              <a:t>Educating Oil Drilling Engineering Professionals of Tomorrow</a:t>
            </a:r>
            <a:endParaRPr lang="fa-IR" dirty="0"/>
          </a:p>
        </p:txBody>
      </p:sp>
      <p:sp>
        <p:nvSpPr>
          <p:cNvPr id="4" name="Slide Number Placeholder 3"/>
          <p:cNvSpPr>
            <a:spLocks noGrp="1"/>
          </p:cNvSpPr>
          <p:nvPr>
            <p:ph type="sldNum" sz="quarter" idx="12"/>
          </p:nvPr>
        </p:nvSpPr>
        <p:spPr>
          <a:xfrm>
            <a:off x="8215337" y="6500834"/>
            <a:ext cx="611509" cy="280966"/>
          </a:xfrm>
        </p:spPr>
        <p:txBody>
          <a:bodyPr/>
          <a:lstStyle>
            <a:lvl1pPr algn="l" rtl="0">
              <a:defRPr>
                <a:latin typeface="+mj-lt"/>
              </a:defRPr>
            </a:lvl1pPr>
          </a:lstStyle>
          <a:p>
            <a:pPr algn="ctr"/>
            <a:fld id="{95D5EF47-4B64-4D7C-A8A3-148762815DFA}" type="slidenum">
              <a:rPr lang="fa-IR" smtClean="0"/>
              <a:pPr algn="ctr"/>
              <a:t>‹#›</a:t>
            </a:fld>
            <a:endParaRPr lang="fa-IR" dirty="0"/>
          </a:p>
        </p:txBody>
      </p:sp>
      <p:sp>
        <p:nvSpPr>
          <p:cNvPr id="10" name="Text Placeholder 9"/>
          <p:cNvSpPr>
            <a:spLocks noGrp="1"/>
          </p:cNvSpPr>
          <p:nvPr>
            <p:ph type="body" sz="quarter" idx="14"/>
          </p:nvPr>
        </p:nvSpPr>
        <p:spPr>
          <a:xfrm>
            <a:off x="500063" y="1071563"/>
            <a:ext cx="2571750" cy="357187"/>
          </a:xfrm>
        </p:spPr>
        <p:style>
          <a:lnRef idx="2">
            <a:schemeClr val="dk1">
              <a:shade val="50000"/>
            </a:schemeClr>
          </a:lnRef>
          <a:fillRef idx="1">
            <a:schemeClr val="dk1"/>
          </a:fillRef>
          <a:effectRef idx="0">
            <a:schemeClr val="dk1"/>
          </a:effectRef>
          <a:fontRef idx="none"/>
        </p:style>
        <p:txBody>
          <a:bodyPr>
            <a:noAutofit/>
          </a:bodyPr>
          <a:lstStyle>
            <a:lvl1pPr algn="l" rtl="0">
              <a:buNone/>
              <a:defRPr sz="1800"/>
            </a:lvl1pPr>
          </a:lstStyle>
          <a:p>
            <a:pPr lvl="0"/>
            <a:endParaRPr lang="fa-IR" dirty="0"/>
          </a:p>
        </p:txBody>
      </p:sp>
      <p:sp>
        <p:nvSpPr>
          <p:cNvPr id="15" name="Text Placeholder 5"/>
          <p:cNvSpPr>
            <a:spLocks noGrp="1"/>
          </p:cNvSpPr>
          <p:nvPr>
            <p:ph type="body" sz="quarter" idx="13"/>
          </p:nvPr>
        </p:nvSpPr>
        <p:spPr>
          <a:xfrm>
            <a:off x="500034" y="1857364"/>
            <a:ext cx="8143931" cy="400110"/>
          </a:xfrm>
        </p:spPr>
        <p:style>
          <a:lnRef idx="2">
            <a:schemeClr val="dk1"/>
          </a:lnRef>
          <a:fillRef idx="1">
            <a:schemeClr val="lt1"/>
          </a:fillRef>
          <a:effectRef idx="0">
            <a:schemeClr val="dk1"/>
          </a:effectRef>
          <a:fontRef idx="none"/>
        </p:style>
        <p:txBody>
          <a:bodyPr>
            <a:spAutoFit/>
          </a:bodyPr>
          <a:lstStyle>
            <a:lvl1pPr marL="180000" indent="-457200" algn="l" rtl="0">
              <a:buNone/>
              <a:defRPr sz="2000" baseline="0">
                <a:solidFill>
                  <a:schemeClr val="bg1"/>
                </a:solidFill>
                <a:latin typeface="+mj-lt"/>
                <a:cs typeface="+mn-cs"/>
              </a:defRPr>
            </a:lvl1pPr>
            <a:lvl2pPr algn="l" rtl="0">
              <a:defRPr>
                <a:latin typeface="+mj-lt"/>
                <a:cs typeface="+mj-cs"/>
              </a:defRPr>
            </a:lvl2pPr>
            <a:lvl3pPr algn="l" rtl="0">
              <a:defRPr>
                <a:latin typeface="+mj-lt"/>
                <a:cs typeface="+mj-cs"/>
              </a:defRPr>
            </a:lvl3pPr>
            <a:lvl4pPr algn="l" rtl="0">
              <a:defRPr>
                <a:latin typeface="+mj-lt"/>
                <a:cs typeface="+mj-cs"/>
              </a:defRPr>
            </a:lvl4pPr>
            <a:lvl5pPr algn="l" rtl="0">
              <a:defRPr>
                <a:latin typeface="+mj-lt"/>
                <a:cs typeface="+mj-cs"/>
              </a:defRPr>
            </a:lvl5pPr>
          </a:lstStyle>
          <a:p>
            <a:pPr lvl="0"/>
            <a:endParaRPr lang="fa-IR" dirty="0"/>
          </a:p>
        </p:txBody>
      </p:sp>
      <p:sp>
        <p:nvSpPr>
          <p:cNvPr id="16" name="Text Placeholder 5"/>
          <p:cNvSpPr>
            <a:spLocks noGrp="1"/>
          </p:cNvSpPr>
          <p:nvPr>
            <p:ph type="body" sz="quarter" idx="15"/>
          </p:nvPr>
        </p:nvSpPr>
        <p:spPr>
          <a:xfrm>
            <a:off x="500034" y="3786190"/>
            <a:ext cx="8143931" cy="400110"/>
          </a:xfrm>
        </p:spPr>
        <p:style>
          <a:lnRef idx="2">
            <a:schemeClr val="dk1"/>
          </a:lnRef>
          <a:fillRef idx="1">
            <a:schemeClr val="lt1"/>
          </a:fillRef>
          <a:effectRef idx="0">
            <a:schemeClr val="dk1"/>
          </a:effectRef>
          <a:fontRef idx="none"/>
        </p:style>
        <p:txBody>
          <a:bodyPr>
            <a:spAutoFit/>
          </a:bodyPr>
          <a:lstStyle>
            <a:lvl1pPr marL="180000" indent="-457200" algn="l" rtl="0">
              <a:buNone/>
              <a:defRPr sz="2000" baseline="0">
                <a:solidFill>
                  <a:schemeClr val="bg1"/>
                </a:solidFill>
                <a:latin typeface="+mj-lt"/>
                <a:cs typeface="+mn-cs"/>
              </a:defRPr>
            </a:lvl1pPr>
            <a:lvl2pPr algn="l" rtl="0">
              <a:defRPr>
                <a:latin typeface="+mj-lt"/>
                <a:cs typeface="+mj-cs"/>
              </a:defRPr>
            </a:lvl2pPr>
            <a:lvl3pPr algn="l" rtl="0">
              <a:defRPr>
                <a:latin typeface="+mj-lt"/>
                <a:cs typeface="+mj-cs"/>
              </a:defRPr>
            </a:lvl3pPr>
            <a:lvl4pPr algn="l" rtl="0">
              <a:defRPr>
                <a:latin typeface="+mj-lt"/>
                <a:cs typeface="+mj-cs"/>
              </a:defRPr>
            </a:lvl4pPr>
            <a:lvl5pPr algn="l" rtl="0">
              <a:defRPr>
                <a:latin typeface="+mj-lt"/>
                <a:cs typeface="+mj-cs"/>
              </a:defRPr>
            </a:lvl5pPr>
          </a:lstStyle>
          <a:p>
            <a:pPr lvl="0"/>
            <a:endParaRPr lang="fa-I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5" name="Date Placeholder 4"/>
          <p:cNvSpPr>
            <a:spLocks noGrp="1"/>
          </p:cNvSpPr>
          <p:nvPr>
            <p:ph type="dt" sz="half" idx="10"/>
          </p:nvPr>
        </p:nvSpPr>
        <p:spPr>
          <a:xfrm>
            <a:off x="457200" y="6416675"/>
            <a:ext cx="2133600" cy="365125"/>
          </a:xfrm>
          <a:prstGeom prst="rect">
            <a:avLst/>
          </a:prstGeom>
        </p:spPr>
        <p:txBody>
          <a:bodyPr/>
          <a:lstStyle/>
          <a:p>
            <a:fld id="{0D0513B5-ACE8-4A81-9A4B-7B30BDCCCA83}" type="datetime8">
              <a:rPr lang="fa-IR" smtClean="0"/>
              <a:pPr/>
              <a:t>10/مه/14</a:t>
            </a:fld>
            <a:endParaRPr lang="fa-IR"/>
          </a:p>
        </p:txBody>
      </p:sp>
      <p:sp>
        <p:nvSpPr>
          <p:cNvPr id="6" name="Footer Placeholder 5"/>
          <p:cNvSpPr>
            <a:spLocks noGrp="1"/>
          </p:cNvSpPr>
          <p:nvPr>
            <p:ph type="ftr" sz="quarter" idx="11"/>
          </p:nvPr>
        </p:nvSpPr>
        <p:spPr>
          <a:xfrm>
            <a:off x="3124200" y="6416675"/>
            <a:ext cx="2895600" cy="365125"/>
          </a:xfrm>
          <a:prstGeom prst="rect">
            <a:avLst/>
          </a:prstGeom>
        </p:spPr>
        <p:txBody>
          <a:bodyPr/>
          <a:lstStyle/>
          <a:p>
            <a:r>
              <a:rPr lang="en-US" smtClean="0"/>
              <a:t>afsdfg</a:t>
            </a:r>
            <a:endParaRPr lang="fa-IR"/>
          </a:p>
        </p:txBody>
      </p:sp>
      <p:sp>
        <p:nvSpPr>
          <p:cNvPr id="7" name="Slide Number Placeholder 6"/>
          <p:cNvSpPr>
            <a:spLocks noGrp="1"/>
          </p:cNvSpPr>
          <p:nvPr>
            <p:ph type="sldNum" sz="quarter" idx="12"/>
          </p:nvPr>
        </p:nvSpPr>
        <p:spPr/>
        <p:txBody>
          <a:bodyPr/>
          <a:lstStyle/>
          <a:p>
            <a:fld id="{95D5EF47-4B64-4D7C-A8A3-148762815DFA}"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457200" y="1571612"/>
            <a:ext cx="8229600" cy="4737748"/>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5D5EF47-4B64-4D7C-A8A3-148762815DFA}"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dt="0"/>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785794"/>
            <a:ext cx="8215370" cy="2123658"/>
          </a:xfrm>
          <a:prstGeom prst="rect">
            <a:avLst/>
          </a:prstGeom>
          <a:noFill/>
        </p:spPr>
        <p:txBody>
          <a:bodyPr wrap="square" lIns="91440" tIns="45720" rIns="91440" bIns="45720">
            <a:spAutoFit/>
          </a:bodyPr>
          <a:lstStyle/>
          <a:p>
            <a:pPr algn="ctr"/>
            <a:r>
              <a:rPr lang="en-US" sz="4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Educating Oil Drilling Engineering Professionals of Tomorrow</a:t>
            </a:r>
            <a:endParaRPr lang="fa-IR" sz="4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6" name="TextBox 5"/>
          <p:cNvSpPr txBox="1"/>
          <p:nvPr/>
        </p:nvSpPr>
        <p:spPr>
          <a:xfrm>
            <a:off x="1714480" y="3857628"/>
            <a:ext cx="5357850" cy="1200329"/>
          </a:xfrm>
          <a:prstGeom prst="rect">
            <a:avLst/>
          </a:prstGeom>
          <a:noFill/>
        </p:spPr>
        <p:txBody>
          <a:bodyPr wrap="square" rtlCol="1">
            <a:spAutoFit/>
            <a:scene3d>
              <a:camera prst="orthographicFront"/>
              <a:lightRig rig="balanced" dir="t">
                <a:rot lat="0" lon="0" rev="2100000"/>
              </a:lightRig>
            </a:scene3d>
            <a:sp3d extrusionH="57150" prstMaterial="metal">
              <a:bevelT w="38100" h="25400"/>
              <a:contourClr>
                <a:schemeClr val="bg2"/>
              </a:contourClr>
            </a:sp3d>
          </a:bodyPr>
          <a:lstStyle/>
          <a:p>
            <a:pPr algn="l" rtl="0"/>
            <a:r>
              <a:rPr lang="en-US" sz="3600" b="1" dirty="0" smtClean="0">
                <a:ln w="50800"/>
                <a:solidFill>
                  <a:schemeClr val="bg1">
                    <a:shade val="50000"/>
                  </a:schemeClr>
                </a:solidFill>
                <a:effectLst>
                  <a:outerShdw blurRad="60007" dist="200025" dir="15000000" sy="30000" kx="-1800000" algn="bl" rotWithShape="0">
                    <a:prstClr val="black">
                      <a:alpha val="32000"/>
                    </a:prstClr>
                  </a:outerShdw>
                </a:effectLst>
              </a:rPr>
              <a:t>Prepared by:</a:t>
            </a:r>
          </a:p>
          <a:p>
            <a:pPr algn="l" rtl="0"/>
            <a:r>
              <a:rPr lang="en-US" sz="3600" b="1" dirty="0" smtClean="0">
                <a:ln w="50800"/>
                <a:solidFill>
                  <a:schemeClr val="bg1">
                    <a:shade val="50000"/>
                  </a:schemeClr>
                </a:solidFill>
                <a:effectLst>
                  <a:outerShdw blurRad="60007" dist="200025" dir="15000000" sy="30000" kx="-1800000" algn="bl" rotWithShape="0">
                    <a:prstClr val="black">
                      <a:alpha val="32000"/>
                    </a:prstClr>
                  </a:outerShdw>
                </a:effectLst>
              </a:rPr>
              <a:t>Dr. Nader </a:t>
            </a:r>
            <a:r>
              <a:rPr lang="en-US" sz="3600" b="1" dirty="0" err="1" smtClean="0">
                <a:ln w="50800"/>
                <a:solidFill>
                  <a:schemeClr val="bg1">
                    <a:shade val="50000"/>
                  </a:schemeClr>
                </a:solidFill>
                <a:effectLst>
                  <a:outerShdw blurRad="60007" dist="200025" dir="15000000" sy="30000" kx="-1800000" algn="bl" rotWithShape="0">
                    <a:prstClr val="black">
                      <a:alpha val="32000"/>
                    </a:prstClr>
                  </a:outerShdw>
                </a:effectLst>
              </a:rPr>
              <a:t>Nabhani</a:t>
            </a:r>
            <a:endParaRPr lang="fa-IR" sz="3600" b="1" dirty="0">
              <a:ln w="50800"/>
              <a:solidFill>
                <a:schemeClr val="bg1">
                  <a:shade val="50000"/>
                </a:schemeClr>
              </a:solidFill>
              <a:effectLst>
                <a:outerShdw blurRad="60007" dist="200025" dir="15000000" sy="30000" kx="-1800000" algn="bl" rotWithShape="0">
                  <a:prstClr val="black">
                    <a:alpha val="32000"/>
                  </a:prst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pPr algn="ctr"/>
            <a:fld id="{95D5EF47-4B64-4D7C-A8A3-148762815DFA}" type="slidenum">
              <a:rPr lang="fa-IR" smtClean="0"/>
              <a:pPr algn="ctr"/>
              <a:t>10</a:t>
            </a:fld>
            <a:endParaRPr lang="fa-IR" dirty="0"/>
          </a:p>
        </p:txBody>
      </p:sp>
      <p:sp>
        <p:nvSpPr>
          <p:cNvPr id="5" name="Text Placeholder 4"/>
          <p:cNvSpPr>
            <a:spLocks noGrp="1"/>
          </p:cNvSpPr>
          <p:nvPr>
            <p:ph type="body" sz="quarter" idx="13"/>
          </p:nvPr>
        </p:nvSpPr>
        <p:spPr>
          <a:xfrm>
            <a:off x="500034" y="857232"/>
            <a:ext cx="8143931" cy="707886"/>
          </a:xfrm>
        </p:spPr>
        <p:txBody>
          <a:bodyPr/>
          <a:lstStyle/>
          <a:p>
            <a:r>
              <a:rPr lang="en-US" dirty="0" smtClean="0"/>
              <a:t>Engineering graduates should be familiar with increasing code of ethics by doing the followings:</a:t>
            </a:r>
            <a:endParaRPr lang="fa-IR" dirty="0"/>
          </a:p>
        </p:txBody>
      </p:sp>
      <p:sp>
        <p:nvSpPr>
          <p:cNvPr id="7" name="Rounded Rectangle 6"/>
          <p:cNvSpPr/>
          <p:nvPr/>
        </p:nvSpPr>
        <p:spPr>
          <a:xfrm>
            <a:off x="785786" y="2000240"/>
            <a:ext cx="7858180" cy="571504"/>
          </a:xfrm>
          <a:prstGeom prst="roundRect">
            <a:avLst/>
          </a:prstGeom>
        </p:spPr>
        <p:style>
          <a:lnRef idx="3">
            <a:schemeClr val="lt1"/>
          </a:lnRef>
          <a:fillRef idx="1">
            <a:schemeClr val="accent4"/>
          </a:fillRef>
          <a:effectRef idx="1">
            <a:schemeClr val="accent4"/>
          </a:effectRef>
          <a:fontRef idx="minor">
            <a:schemeClr val="lt1"/>
          </a:fontRef>
        </p:style>
        <p:txBody>
          <a:bodyPr rtlCol="1" anchor="ctr"/>
          <a:lstStyle/>
          <a:p>
            <a:pPr algn="l" rtl="0"/>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using their knowledge for the enhancement of human welfare</a:t>
            </a:r>
            <a:endParaRPr lang="fa-IR"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8" name="Rounded Rectangle 7"/>
          <p:cNvSpPr/>
          <p:nvPr/>
        </p:nvSpPr>
        <p:spPr>
          <a:xfrm>
            <a:off x="785786" y="2928934"/>
            <a:ext cx="7858180" cy="571504"/>
          </a:xfrm>
          <a:prstGeom prst="roundRect">
            <a:avLst/>
          </a:prstGeom>
        </p:spPr>
        <p:style>
          <a:lnRef idx="3">
            <a:schemeClr val="lt1"/>
          </a:lnRef>
          <a:fillRef idx="1">
            <a:schemeClr val="accent4"/>
          </a:fillRef>
          <a:effectRef idx="1">
            <a:schemeClr val="accent4"/>
          </a:effectRef>
          <a:fontRef idx="minor">
            <a:schemeClr val="lt1"/>
          </a:fontRef>
        </p:style>
        <p:txBody>
          <a:bodyPr rtlCol="1" anchor="ctr"/>
          <a:lstStyle/>
          <a:p>
            <a:pPr algn="l" rtl="0"/>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being honest ,loyal and impartial in serving with public</a:t>
            </a:r>
            <a:endParaRPr lang="fa-IR"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9" name="Rounded Rectangle 8"/>
          <p:cNvSpPr/>
          <p:nvPr/>
        </p:nvSpPr>
        <p:spPr>
          <a:xfrm>
            <a:off x="785786" y="3786190"/>
            <a:ext cx="7858180" cy="571504"/>
          </a:xfrm>
          <a:prstGeom prst="roundRect">
            <a:avLst/>
          </a:prstGeom>
        </p:spPr>
        <p:style>
          <a:lnRef idx="3">
            <a:schemeClr val="lt1"/>
          </a:lnRef>
          <a:fillRef idx="1">
            <a:schemeClr val="accent4"/>
          </a:fillRef>
          <a:effectRef idx="1">
            <a:schemeClr val="accent4"/>
          </a:effectRef>
          <a:fontRef idx="minor">
            <a:schemeClr val="lt1"/>
          </a:fontRef>
        </p:style>
        <p:txBody>
          <a:bodyPr rtlCol="1" anchor="ctr"/>
          <a:lstStyle/>
          <a:p>
            <a:pPr algn="l" rtl="0"/>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striving to increase the competence and prestige of the profession</a:t>
            </a:r>
            <a:endParaRPr lang="fa-IR"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0" name="Rounded Rectangle 9"/>
          <p:cNvSpPr/>
          <p:nvPr/>
        </p:nvSpPr>
        <p:spPr>
          <a:xfrm>
            <a:off x="785786" y="4643446"/>
            <a:ext cx="7858180" cy="571504"/>
          </a:xfrm>
          <a:prstGeom prst="roundRect">
            <a:avLst/>
          </a:prstGeom>
        </p:spPr>
        <p:style>
          <a:lnRef idx="3">
            <a:schemeClr val="lt1"/>
          </a:lnRef>
          <a:fillRef idx="1">
            <a:schemeClr val="accent4"/>
          </a:fillRef>
          <a:effectRef idx="1">
            <a:schemeClr val="accent4"/>
          </a:effectRef>
          <a:fontRef idx="minor">
            <a:schemeClr val="lt1"/>
          </a:fontRef>
        </p:style>
        <p:txBody>
          <a:bodyPr rtlCol="1" anchor="ctr"/>
          <a:lstStyle/>
          <a:p>
            <a:pPr algn="l" rtl="0"/>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supporting the professional and technical societies of their disciplines</a:t>
            </a:r>
            <a:endParaRPr lang="fa-IR"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p:cTn id="7" dur="500" fill="hold"/>
                                        <p:tgtEl>
                                          <p:spTgt spid="5">
                                            <p:bg/>
                                          </p:spTgt>
                                        </p:tgtEl>
                                        <p:attrNameLst>
                                          <p:attrName>ppt_w</p:attrName>
                                        </p:attrNameLst>
                                      </p:cBhvr>
                                      <p:tavLst>
                                        <p:tav tm="0">
                                          <p:val>
                                            <p:strVal val="#ppt_w*0.05"/>
                                          </p:val>
                                        </p:tav>
                                        <p:tav tm="100000">
                                          <p:val>
                                            <p:strVal val="#ppt_w"/>
                                          </p:val>
                                        </p:tav>
                                      </p:tavLst>
                                    </p:anim>
                                    <p:anim calcmode="lin" valueType="num">
                                      <p:cBhvr>
                                        <p:cTn id="8" dur="500" fill="hold"/>
                                        <p:tgtEl>
                                          <p:spTgt spid="5">
                                            <p:bg/>
                                          </p:spTgt>
                                        </p:tgtEl>
                                        <p:attrNameLst>
                                          <p:attrName>ppt_h</p:attrName>
                                        </p:attrNameLst>
                                      </p:cBhvr>
                                      <p:tavLst>
                                        <p:tav tm="0">
                                          <p:val>
                                            <p:strVal val="#ppt_h"/>
                                          </p:val>
                                        </p:tav>
                                        <p:tav tm="100000">
                                          <p:val>
                                            <p:strVal val="#ppt_h"/>
                                          </p:val>
                                        </p:tav>
                                      </p:tavLst>
                                    </p:anim>
                                    <p:anim calcmode="lin" valueType="num">
                                      <p:cBhvr>
                                        <p:cTn id="9" dur="500" fill="hold"/>
                                        <p:tgtEl>
                                          <p:spTgt spid="5">
                                            <p:bg/>
                                          </p:spTgt>
                                        </p:tgtEl>
                                        <p:attrNameLst>
                                          <p:attrName>ppt_x</p:attrName>
                                        </p:attrNameLst>
                                      </p:cBhvr>
                                      <p:tavLst>
                                        <p:tav tm="0">
                                          <p:val>
                                            <p:strVal val="#ppt_x-.2"/>
                                          </p:val>
                                        </p:tav>
                                        <p:tav tm="100000">
                                          <p:val>
                                            <p:strVal val="#ppt_x"/>
                                          </p:val>
                                        </p:tav>
                                      </p:tavLst>
                                    </p:anim>
                                    <p:anim calcmode="lin" valueType="num">
                                      <p:cBhvr>
                                        <p:cTn id="10" dur="500" fill="hold"/>
                                        <p:tgtEl>
                                          <p:spTgt spid="5">
                                            <p:bg/>
                                          </p:spTgt>
                                        </p:tgtEl>
                                        <p:attrNameLst>
                                          <p:attrName>ppt_y</p:attrName>
                                        </p:attrNameLst>
                                      </p:cBhvr>
                                      <p:tavLst>
                                        <p:tav tm="0">
                                          <p:val>
                                            <p:strVal val="#ppt_y"/>
                                          </p:val>
                                        </p:tav>
                                        <p:tav tm="100000">
                                          <p:val>
                                            <p:strVal val="#ppt_y"/>
                                          </p:val>
                                        </p:tav>
                                      </p:tavLst>
                                    </p:anim>
                                    <p:animEffect transition="in" filter="fade">
                                      <p:cBhvr>
                                        <p:cTn id="11" dur="500"/>
                                        <p:tgtEl>
                                          <p:spTgt spid="5">
                                            <p:bg/>
                                          </p:spTgt>
                                        </p:tgtEl>
                                      </p:cBhvr>
                                    </p:animEffect>
                                  </p:childTnLst>
                                </p:cTn>
                              </p:par>
                            </p:childTnLst>
                          </p:cTn>
                        </p:par>
                        <p:par>
                          <p:cTn id="12" fill="hold">
                            <p:stCondLst>
                              <p:cond delay="500"/>
                            </p:stCondLst>
                            <p:childTnLst>
                              <p:par>
                                <p:cTn id="13" presetID="54" presetClass="entr" presetSubtype="0" accel="10000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500" fill="hold"/>
                                        <p:tgtEl>
                                          <p:spTgt spid="5">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5">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5">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1000" fill="hold"/>
                                        <p:tgtEl>
                                          <p:spTgt spid="7"/>
                                        </p:tgtEl>
                                        <p:attrNameLst>
                                          <p:attrName>ppt_w</p:attrName>
                                        </p:attrNameLst>
                                      </p:cBhvr>
                                      <p:tavLst>
                                        <p:tav tm="0">
                                          <p:val>
                                            <p:strVal val="#ppt_w*0.70"/>
                                          </p:val>
                                        </p:tav>
                                        <p:tav tm="100000">
                                          <p:val>
                                            <p:strVal val="#ppt_w"/>
                                          </p:val>
                                        </p:tav>
                                      </p:tavLst>
                                    </p:anim>
                                    <p:anim calcmode="lin" valueType="num">
                                      <p:cBhvr>
                                        <p:cTn id="25" dur="1000" fill="hold"/>
                                        <p:tgtEl>
                                          <p:spTgt spid="7"/>
                                        </p:tgtEl>
                                        <p:attrNameLst>
                                          <p:attrName>ppt_h</p:attrName>
                                        </p:attrNameLst>
                                      </p:cBhvr>
                                      <p:tavLst>
                                        <p:tav tm="0">
                                          <p:val>
                                            <p:strVal val="#ppt_h"/>
                                          </p:val>
                                        </p:tav>
                                        <p:tav tm="100000">
                                          <p:val>
                                            <p:strVal val="#ppt_h"/>
                                          </p:val>
                                        </p:tav>
                                      </p:tavLst>
                                    </p:anim>
                                    <p:animEffect transition="in" filter="fade">
                                      <p:cBhvr>
                                        <p:cTn id="26" dur="1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6"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barn(inHorizontal)">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13" presetClass="entr" presetSubtype="16"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plus(in)">
                                      <p:cBhvr>
                                        <p:cTn id="43"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7" grpId="0" animBg="1"/>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dirty="0"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pPr algn="ctr"/>
            <a:fld id="{95D5EF47-4B64-4D7C-A8A3-148762815DFA}" type="slidenum">
              <a:rPr lang="fa-IR" smtClean="0"/>
              <a:pPr algn="ctr"/>
              <a:t>11</a:t>
            </a:fld>
            <a:endParaRPr lang="fa-IR" dirty="0"/>
          </a:p>
        </p:txBody>
      </p:sp>
      <p:sp>
        <p:nvSpPr>
          <p:cNvPr id="4" name="Text Placeholder 3"/>
          <p:cNvSpPr>
            <a:spLocks noGrp="1"/>
          </p:cNvSpPr>
          <p:nvPr>
            <p:ph type="body" sz="quarter" idx="14"/>
          </p:nvPr>
        </p:nvSpPr>
        <p:spPr>
          <a:xfrm>
            <a:off x="500062" y="1071563"/>
            <a:ext cx="3143243" cy="357187"/>
          </a:xfrm>
        </p:spPr>
        <p:txBody>
          <a:bodyPr/>
          <a:lstStyle/>
          <a:p>
            <a:r>
              <a:rPr lang="en-US" dirty="0" smtClean="0"/>
              <a:t>Resource Implementation</a:t>
            </a:r>
            <a:endParaRPr lang="fa-IR" dirty="0"/>
          </a:p>
        </p:txBody>
      </p:sp>
      <p:sp>
        <p:nvSpPr>
          <p:cNvPr id="5" name="Text Placeholder 4"/>
          <p:cNvSpPr>
            <a:spLocks noGrp="1"/>
          </p:cNvSpPr>
          <p:nvPr>
            <p:ph type="body" sz="quarter" idx="13"/>
          </p:nvPr>
        </p:nvSpPr>
        <p:spPr>
          <a:xfrm>
            <a:off x="500034" y="1857364"/>
            <a:ext cx="8143931" cy="2000548"/>
          </a:xfrm>
        </p:spPr>
        <p:txBody>
          <a:bodyPr/>
          <a:lstStyle/>
          <a:p>
            <a:r>
              <a:rPr lang="en-US" dirty="0" smtClean="0"/>
              <a:t>The major implication of adopting this model is the increased on academic staffs to provide more individual attention to each student.</a:t>
            </a:r>
          </a:p>
          <a:p>
            <a:r>
              <a:rPr lang="en-US" dirty="0" smtClean="0"/>
              <a:t>This individual approach requires moving away from relying only on written final examinations to a more continuous assessment.</a:t>
            </a:r>
            <a:endParaRPr lang="fa-IR" dirty="0"/>
          </a:p>
        </p:txBody>
      </p:sp>
      <p:sp>
        <p:nvSpPr>
          <p:cNvPr id="6" name="Text Placeholder 5"/>
          <p:cNvSpPr>
            <a:spLocks noGrp="1"/>
          </p:cNvSpPr>
          <p:nvPr>
            <p:ph type="body" sz="quarter" idx="15"/>
          </p:nvPr>
        </p:nvSpPr>
        <p:spPr>
          <a:xfrm>
            <a:off x="500034" y="4286256"/>
            <a:ext cx="8143931" cy="1384995"/>
          </a:xfrm>
        </p:spPr>
        <p:txBody>
          <a:bodyPr/>
          <a:lstStyle/>
          <a:p>
            <a:r>
              <a:rPr lang="en-US" dirty="0" smtClean="0"/>
              <a:t>Greater attention would need to be given to individual learning style of students.</a:t>
            </a:r>
          </a:p>
          <a:p>
            <a:r>
              <a:rPr lang="en-US" dirty="0" smtClean="0"/>
              <a:t>This requires a higher level of appropriate staffs and greater involvement of industry professionals in students development</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diamond(in)">
                                      <p:cBhvr>
                                        <p:cTn id="7" dur="2000"/>
                                        <p:tgtEl>
                                          <p:spTgt spid="5">
                                            <p:bg/>
                                          </p:spTgt>
                                        </p:tgtEl>
                                      </p:cBhvr>
                                    </p:animEffect>
                                  </p:childTnLst>
                                </p:cTn>
                              </p:par>
                            </p:childTnLst>
                          </p:cTn>
                        </p:par>
                        <p:par>
                          <p:cTn id="8" fill="hold">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amond(in)">
                                      <p:cBhvr>
                                        <p:cTn id="11" dur="2000"/>
                                        <p:tgtEl>
                                          <p:spTgt spid="5">
                                            <p:txEl>
                                              <p:pRg st="0" end="0"/>
                                            </p:txEl>
                                          </p:spTgt>
                                        </p:tgtEl>
                                      </p:cBhvr>
                                    </p:animEffect>
                                  </p:childTnLst>
                                </p:cTn>
                              </p:par>
                            </p:childTnLst>
                          </p:cTn>
                        </p:par>
                        <p:par>
                          <p:cTn id="12" fill="hold">
                            <p:stCondLst>
                              <p:cond delay="4000"/>
                            </p:stCondLst>
                            <p:childTnLst>
                              <p:par>
                                <p:cTn id="13" presetID="8" presetClass="entr" presetSubtype="16" fill="hold" grpId="0"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diamond(in)">
                                      <p:cBhvr>
                                        <p:cTn id="15" dur="20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grpId="0" nodeType="clickEffect">
                                  <p:stCondLst>
                                    <p:cond delay="0"/>
                                  </p:stCondLst>
                                  <p:childTnLst>
                                    <p:set>
                                      <p:cBhvr>
                                        <p:cTn id="19" dur="1" fill="hold">
                                          <p:stCondLst>
                                            <p:cond delay="0"/>
                                          </p:stCondLst>
                                        </p:cTn>
                                        <p:tgtEl>
                                          <p:spTgt spid="6">
                                            <p:bg/>
                                          </p:spTgt>
                                        </p:tgtEl>
                                        <p:attrNameLst>
                                          <p:attrName>style.visibility</p:attrName>
                                        </p:attrNameLst>
                                      </p:cBhvr>
                                      <p:to>
                                        <p:strVal val="visible"/>
                                      </p:to>
                                    </p:set>
                                    <p:animEffect transition="in" filter="wheel(4)">
                                      <p:cBhvr>
                                        <p:cTn id="20" dur="2000"/>
                                        <p:tgtEl>
                                          <p:spTgt spid="6">
                                            <p:bg/>
                                          </p:spTgt>
                                        </p:tgtEl>
                                      </p:cBhvr>
                                    </p:animEffect>
                                  </p:childTnLst>
                                </p:cTn>
                              </p:par>
                            </p:childTnLst>
                          </p:cTn>
                        </p:par>
                        <p:par>
                          <p:cTn id="21" fill="hold">
                            <p:stCondLst>
                              <p:cond delay="2000"/>
                            </p:stCondLst>
                            <p:childTnLst>
                              <p:par>
                                <p:cTn id="22" presetID="21" presetClass="entr" presetSubtype="4" fill="hold" grpId="0" nodeType="after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Effect transition="in" filter="wheel(4)">
                                      <p:cBhvr>
                                        <p:cTn id="24" dur="2000"/>
                                        <p:tgtEl>
                                          <p:spTgt spid="6">
                                            <p:txEl>
                                              <p:pRg st="0" end="0"/>
                                            </p:txEl>
                                          </p:spTgt>
                                        </p:tgtEl>
                                      </p:cBhvr>
                                    </p:animEffect>
                                  </p:childTnLst>
                                </p:cTn>
                              </p:par>
                            </p:childTnLst>
                          </p:cTn>
                        </p:par>
                        <p:par>
                          <p:cTn id="25" fill="hold">
                            <p:stCondLst>
                              <p:cond delay="4000"/>
                            </p:stCondLst>
                            <p:childTnLst>
                              <p:par>
                                <p:cTn id="26" presetID="21" presetClass="entr" presetSubtype="4" fill="hold" grpId="0" nodeType="after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wheel(4)">
                                      <p:cBhvr>
                                        <p:cTn id="28"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pPr algn="ctr"/>
            <a:fld id="{95D5EF47-4B64-4D7C-A8A3-148762815DFA}" type="slidenum">
              <a:rPr lang="fa-IR" smtClean="0"/>
              <a:pPr algn="ctr"/>
              <a:t>12</a:t>
            </a:fld>
            <a:endParaRPr lang="fa-IR" dirty="0"/>
          </a:p>
        </p:txBody>
      </p:sp>
      <p:sp>
        <p:nvSpPr>
          <p:cNvPr id="4" name="Text Placeholder 3"/>
          <p:cNvSpPr>
            <a:spLocks noGrp="1"/>
          </p:cNvSpPr>
          <p:nvPr>
            <p:ph type="body" sz="quarter" idx="14"/>
          </p:nvPr>
        </p:nvSpPr>
        <p:spPr/>
        <p:txBody>
          <a:bodyPr/>
          <a:lstStyle/>
          <a:p>
            <a:r>
              <a:rPr lang="en-US" dirty="0" smtClean="0"/>
              <a:t>Conclusion</a:t>
            </a:r>
            <a:endParaRPr lang="fa-IR" dirty="0"/>
          </a:p>
        </p:txBody>
      </p:sp>
      <p:sp>
        <p:nvSpPr>
          <p:cNvPr id="5" name="Text Placeholder 4"/>
          <p:cNvSpPr>
            <a:spLocks noGrp="1"/>
          </p:cNvSpPr>
          <p:nvPr>
            <p:ph type="body" sz="quarter" idx="13"/>
          </p:nvPr>
        </p:nvSpPr>
        <p:spPr>
          <a:xfrm>
            <a:off x="500034" y="1857364"/>
            <a:ext cx="8143931" cy="1323439"/>
          </a:xfrm>
        </p:spPr>
        <p:txBody>
          <a:bodyPr/>
          <a:lstStyle/>
          <a:p>
            <a:r>
              <a:rPr lang="en-US" dirty="0" smtClean="0"/>
              <a:t>Whilst requiring some specific knowledge and skills, he education of drilling engineers for the industry should be considered in the broader framework by using the following factors:</a:t>
            </a:r>
            <a:endParaRPr lang="fa-IR" dirty="0"/>
          </a:p>
        </p:txBody>
      </p:sp>
      <p:sp>
        <p:nvSpPr>
          <p:cNvPr id="7" name="Rounded Rectangle 6"/>
          <p:cNvSpPr/>
          <p:nvPr/>
        </p:nvSpPr>
        <p:spPr>
          <a:xfrm>
            <a:off x="714348" y="3571876"/>
            <a:ext cx="7858180" cy="1000132"/>
          </a:xfrm>
          <a:prstGeom prst="roundRect">
            <a:avLst/>
          </a:prstGeom>
        </p:spPr>
        <p:style>
          <a:lnRef idx="3">
            <a:schemeClr val="lt1"/>
          </a:lnRef>
          <a:fillRef idx="1003">
            <a:schemeClr val="lt2"/>
          </a:fillRef>
          <a:effectRef idx="1">
            <a:schemeClr val="accent4"/>
          </a:effectRef>
          <a:fontRef idx="minor">
            <a:schemeClr val="lt1"/>
          </a:fontRef>
        </p:style>
        <p:txBody>
          <a:bodyPr rtlCol="1" anchor="ctr">
            <a:scene3d>
              <a:camera prst="orthographicFront"/>
              <a:lightRig rig="balanced" dir="t">
                <a:rot lat="0" lon="0" rev="2100000"/>
              </a:lightRig>
            </a:scene3d>
            <a:sp3d extrusionH="57150" prstMaterial="metal">
              <a:bevelT w="38100" h="25400"/>
              <a:contourClr>
                <a:schemeClr val="bg2"/>
              </a:contourClr>
            </a:sp3d>
          </a:bodyPr>
          <a:lstStyle/>
          <a:p>
            <a:pPr algn="l" rtl="0"/>
            <a:r>
              <a:rPr lang="en-US" b="1" dirty="0" smtClean="0">
                <a:ln w="50800"/>
                <a:solidFill>
                  <a:schemeClr val="bg1">
                    <a:shade val="50000"/>
                  </a:schemeClr>
                </a:solidFill>
              </a:rPr>
              <a:t>• adopting the teaching and assessing mode by implementing  higher level and more compatible  staffs.</a:t>
            </a:r>
            <a:endParaRPr lang="fa-IR" b="1" dirty="0">
              <a:ln w="50800"/>
              <a:solidFill>
                <a:schemeClr val="bg1">
                  <a:shade val="50000"/>
                </a:schemeClr>
              </a:solidFill>
            </a:endParaRPr>
          </a:p>
        </p:txBody>
      </p:sp>
      <p:sp>
        <p:nvSpPr>
          <p:cNvPr id="8" name="Rounded Rectangle 7"/>
          <p:cNvSpPr/>
          <p:nvPr/>
        </p:nvSpPr>
        <p:spPr>
          <a:xfrm>
            <a:off x="714348" y="5072074"/>
            <a:ext cx="7858180" cy="1000132"/>
          </a:xfrm>
          <a:prstGeom prst="roundRect">
            <a:avLst/>
          </a:prstGeom>
        </p:spPr>
        <p:style>
          <a:lnRef idx="3">
            <a:schemeClr val="lt1"/>
          </a:lnRef>
          <a:fillRef idx="1003">
            <a:schemeClr val="lt2"/>
          </a:fillRef>
          <a:effectRef idx="1">
            <a:schemeClr val="accent4"/>
          </a:effectRef>
          <a:fontRef idx="minor">
            <a:schemeClr val="lt1"/>
          </a:fontRef>
        </p:style>
        <p:txBody>
          <a:bodyPr rtlCol="1" anchor="ctr">
            <a:scene3d>
              <a:camera prst="orthographicFront"/>
              <a:lightRig rig="balanced" dir="t">
                <a:rot lat="0" lon="0" rev="2100000"/>
              </a:lightRig>
            </a:scene3d>
            <a:sp3d extrusionH="57150" prstMaterial="metal">
              <a:bevelT w="38100" h="25400"/>
              <a:contourClr>
                <a:schemeClr val="bg2"/>
              </a:contourClr>
            </a:sp3d>
          </a:bodyPr>
          <a:lstStyle/>
          <a:p>
            <a:pPr algn="l" rtl="0"/>
            <a:r>
              <a:rPr lang="en-US" b="1" dirty="0" smtClean="0">
                <a:ln w="50800"/>
                <a:solidFill>
                  <a:schemeClr val="bg1">
                    <a:shade val="50000"/>
                  </a:schemeClr>
                </a:solidFill>
              </a:rPr>
              <a:t>•using more industrial support to assist course work and provide more structured vacation work experiences.</a:t>
            </a:r>
            <a:endParaRPr lang="fa-IR" b="1" dirty="0">
              <a:ln w="50800"/>
              <a:solidFill>
                <a:schemeClr val="bg1">
                  <a:shade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slide(fromBottom)">
                                      <p:cBhvr>
                                        <p:cTn id="7" dur="500"/>
                                        <p:tgtEl>
                                          <p:spTgt spid="5">
                                            <p:bg/>
                                          </p:spTgt>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slide(fromBottom)">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9"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1000" fill="hold"/>
                                        <p:tgtEl>
                                          <p:spTgt spid="7"/>
                                        </p:tgtEl>
                                        <p:attrNameLst>
                                          <p:attrName>ppt_x</p:attrName>
                                        </p:attrNameLst>
                                      </p:cBhvr>
                                      <p:tavLst>
                                        <p:tav tm="0">
                                          <p:val>
                                            <p:strVal val="#ppt_x-.2"/>
                                          </p:val>
                                        </p:tav>
                                        <p:tav tm="100000">
                                          <p:val>
                                            <p:strVal val="#ppt_x"/>
                                          </p:val>
                                        </p:tav>
                                      </p:tavLst>
                                    </p:anim>
                                    <p:anim calcmode="lin" valueType="num">
                                      <p:cBhvr>
                                        <p:cTn id="17"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900" decel="100000" fill="hold"/>
                                        <p:tgtEl>
                                          <p:spTgt spid="8"/>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pPr algn="ctr"/>
            <a:fld id="{95D5EF47-4B64-4D7C-A8A3-148762815DFA}" type="slidenum">
              <a:rPr lang="fa-IR" smtClean="0"/>
              <a:pPr algn="ctr"/>
              <a:t>13</a:t>
            </a:fld>
            <a:endParaRPr lang="fa-IR" dirty="0"/>
          </a:p>
        </p:txBody>
      </p:sp>
      <p:sp>
        <p:nvSpPr>
          <p:cNvPr id="7" name="Rounded Rectangle 6"/>
          <p:cNvSpPr/>
          <p:nvPr/>
        </p:nvSpPr>
        <p:spPr>
          <a:xfrm>
            <a:off x="714348" y="1214422"/>
            <a:ext cx="7858180" cy="1000132"/>
          </a:xfrm>
          <a:prstGeom prst="roundRect">
            <a:avLst/>
          </a:prstGeom>
        </p:spPr>
        <p:style>
          <a:lnRef idx="3">
            <a:schemeClr val="lt1"/>
          </a:lnRef>
          <a:fillRef idx="1003">
            <a:schemeClr val="lt2"/>
          </a:fillRef>
          <a:effectRef idx="1">
            <a:schemeClr val="accent4"/>
          </a:effectRef>
          <a:fontRef idx="minor">
            <a:schemeClr val="lt1"/>
          </a:fontRef>
        </p:style>
        <p:txBody>
          <a:bodyPr rtlCol="1" anchor="ctr">
            <a:scene3d>
              <a:camera prst="orthographicFront"/>
              <a:lightRig rig="balanced" dir="t">
                <a:rot lat="0" lon="0" rev="2100000"/>
              </a:lightRig>
            </a:scene3d>
            <a:sp3d extrusionH="57150" prstMaterial="metal">
              <a:bevelT w="38100" h="25400"/>
              <a:contourClr>
                <a:schemeClr val="bg2"/>
              </a:contourClr>
            </a:sp3d>
          </a:bodyPr>
          <a:lstStyle/>
          <a:p>
            <a:pPr algn="l" rtl="0"/>
            <a:r>
              <a:rPr lang="en-US" b="1" dirty="0" smtClean="0">
                <a:ln w="50800"/>
                <a:solidFill>
                  <a:schemeClr val="bg1">
                    <a:shade val="50000"/>
                  </a:schemeClr>
                </a:solidFill>
              </a:rPr>
              <a:t>•having appropriate communication between industry and academia to achieve sufficient and up to date courses. </a:t>
            </a:r>
            <a:endParaRPr lang="fa-IR" b="1" dirty="0">
              <a:ln w="50800"/>
              <a:solidFill>
                <a:schemeClr val="bg1">
                  <a:shade val="50000"/>
                </a:schemeClr>
              </a:solidFill>
            </a:endParaRPr>
          </a:p>
        </p:txBody>
      </p:sp>
      <p:sp>
        <p:nvSpPr>
          <p:cNvPr id="8" name="Rounded Rectangle 7"/>
          <p:cNvSpPr/>
          <p:nvPr/>
        </p:nvSpPr>
        <p:spPr>
          <a:xfrm>
            <a:off x="714348" y="3000372"/>
            <a:ext cx="7858180" cy="1000132"/>
          </a:xfrm>
          <a:prstGeom prst="roundRect">
            <a:avLst/>
          </a:prstGeom>
        </p:spPr>
        <p:style>
          <a:lnRef idx="3">
            <a:schemeClr val="lt1"/>
          </a:lnRef>
          <a:fillRef idx="1003">
            <a:schemeClr val="lt2"/>
          </a:fillRef>
          <a:effectRef idx="1">
            <a:schemeClr val="accent4"/>
          </a:effectRef>
          <a:fontRef idx="minor">
            <a:schemeClr val="lt1"/>
          </a:fontRef>
        </p:style>
        <p:txBody>
          <a:bodyPr rtlCol="1" anchor="ctr">
            <a:scene3d>
              <a:camera prst="orthographicFront"/>
              <a:lightRig rig="balanced" dir="t">
                <a:rot lat="0" lon="0" rev="2100000"/>
              </a:lightRig>
            </a:scene3d>
            <a:sp3d extrusionH="57150" prstMaterial="metal">
              <a:bevelT w="38100" h="25400"/>
              <a:contourClr>
                <a:schemeClr val="bg2"/>
              </a:contourClr>
            </a:sp3d>
          </a:bodyPr>
          <a:lstStyle/>
          <a:p>
            <a:pPr algn="l" rtl="0"/>
            <a:r>
              <a:rPr lang="en-US" b="1" dirty="0" smtClean="0">
                <a:ln w="50800"/>
                <a:solidFill>
                  <a:schemeClr val="bg1">
                    <a:shade val="50000"/>
                  </a:schemeClr>
                </a:solidFill>
              </a:rPr>
              <a:t>•getting enough feed backs from industry.</a:t>
            </a:r>
            <a:endParaRPr lang="fa-IR" b="1" dirty="0">
              <a:ln w="50800"/>
              <a:solidFill>
                <a:schemeClr val="bg1">
                  <a:shade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pPr algn="ctr"/>
            <a:fld id="{95D5EF47-4B64-4D7C-A8A3-148762815DFA}" type="slidenum">
              <a:rPr lang="fa-IR" smtClean="0"/>
              <a:pPr algn="ctr"/>
              <a:t>14</a:t>
            </a:fld>
            <a:endParaRPr lang="fa-IR" dirty="0"/>
          </a:p>
        </p:txBody>
      </p:sp>
      <p:sp>
        <p:nvSpPr>
          <p:cNvPr id="7" name="Rounded Rectangle 6"/>
          <p:cNvSpPr/>
          <p:nvPr/>
        </p:nvSpPr>
        <p:spPr>
          <a:xfrm>
            <a:off x="1071538" y="1785926"/>
            <a:ext cx="6929486" cy="2643206"/>
          </a:xfrm>
          <a:prstGeom prst="roundRect">
            <a:avLst/>
          </a:prstGeom>
        </p:spPr>
        <p:style>
          <a:lnRef idx="1">
            <a:schemeClr val="accent5"/>
          </a:lnRef>
          <a:fillRef idx="3">
            <a:schemeClr val="accent5"/>
          </a:fillRef>
          <a:effectRef idx="2">
            <a:schemeClr val="accent5"/>
          </a:effectRef>
          <a:fontRef idx="minor">
            <a:schemeClr val="lt1"/>
          </a:fontRef>
        </p:style>
        <p:txBody>
          <a:bodyPr rtlCol="1" anchor="ctr">
            <a:scene3d>
              <a:camera prst="orthographicFront"/>
              <a:lightRig rig="soft" dir="t">
                <a:rot lat="0" lon="0" rev="10800000"/>
              </a:lightRig>
            </a:scene3d>
            <a:sp3d>
              <a:bevelT w="27940" h="12700"/>
              <a:contourClr>
                <a:srgbClr val="DDDDDD"/>
              </a:contourClr>
            </a:sp3d>
          </a:bodyPr>
          <a:lstStyle/>
          <a:p>
            <a:pPr algn="ctr"/>
            <a:r>
              <a:rPr lang="en-US" sz="4000" b="1" spc="150" dirty="0" smtClean="0">
                <a:ln w="11430"/>
                <a:solidFill>
                  <a:srgbClr val="F8F8F8"/>
                </a:solidFill>
                <a:effectLst>
                  <a:outerShdw blurRad="25400" algn="tl" rotWithShape="0">
                    <a:srgbClr val="000000">
                      <a:alpha val="43000"/>
                    </a:srgbClr>
                  </a:outerShdw>
                  <a:reflection blurRad="6350" stA="50000" endA="300" endPos="50000" dist="29997" dir="5400000" sy="-100000" algn="bl" rotWithShape="0"/>
                </a:effectLst>
              </a:rPr>
              <a:t>Thanks for your patience</a:t>
            </a:r>
            <a:endParaRPr lang="fa-IR" sz="4000" b="1" spc="150" dirty="0">
              <a:ln w="11430"/>
              <a:solidFill>
                <a:srgbClr val="F8F8F8"/>
              </a:solidFill>
              <a:effectLst>
                <a:outerShdw blurRad="25400" algn="tl" rotWithShape="0">
                  <a:srgbClr val="000000">
                    <a:alpha val="43000"/>
                  </a:srgbClr>
                </a:outerShdw>
                <a:reflection blurRad="6350" stA="50000" endA="300" endPos="50000" dist="29997" dir="5400000" sy="-100000" algn="bl" rotWithShape="0"/>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fld id="{95D5EF47-4B64-4D7C-A8A3-148762815DFA}" type="slidenum">
              <a:rPr lang="fa-IR" smtClean="0"/>
              <a:pPr/>
              <a:t>2</a:t>
            </a:fld>
            <a:endParaRPr lang="fa-IR" dirty="0"/>
          </a:p>
        </p:txBody>
      </p:sp>
      <p:sp>
        <p:nvSpPr>
          <p:cNvPr id="5" name="TextBox 4"/>
          <p:cNvSpPr txBox="1"/>
          <p:nvPr/>
        </p:nvSpPr>
        <p:spPr>
          <a:xfrm>
            <a:off x="500034" y="1428736"/>
            <a:ext cx="8215370" cy="646331"/>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just" rtl="0"/>
            <a:r>
              <a:rPr lang="en-US" dirty="0" smtClean="0">
                <a:latin typeface="+mj-lt"/>
              </a:rPr>
              <a:t>The key challenge to maintain a robust petroleum industry is ensuring an adequate supply of well trained professionals now and in future</a:t>
            </a:r>
            <a:endParaRPr lang="fa-IR" dirty="0">
              <a:latin typeface="+mj-lt"/>
            </a:endParaRPr>
          </a:p>
        </p:txBody>
      </p:sp>
      <p:sp>
        <p:nvSpPr>
          <p:cNvPr id="6" name="TextBox 5"/>
          <p:cNvSpPr txBox="1"/>
          <p:nvPr/>
        </p:nvSpPr>
        <p:spPr>
          <a:xfrm>
            <a:off x="500034" y="3143248"/>
            <a:ext cx="8215370" cy="1477328"/>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just" rtl="0"/>
            <a:r>
              <a:rPr lang="en-US" dirty="0" smtClean="0">
                <a:latin typeface="+mj-lt"/>
              </a:rPr>
              <a:t>The development in oil drilling engineering is consider to compass not only technical knowledge but also the capability to continue learning ,to resolve problems ,to communicate effectively and to have an understanding of commercial world in which a drilling engineer operates </a:t>
            </a:r>
            <a:endParaRPr lang="fa-IR"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fld id="{95D5EF47-4B64-4D7C-A8A3-148762815DFA}" type="slidenum">
              <a:rPr lang="fa-IR" smtClean="0"/>
              <a:pPr/>
              <a:t>3</a:t>
            </a:fld>
            <a:endParaRPr lang="fa-IR" dirty="0"/>
          </a:p>
        </p:txBody>
      </p:sp>
      <p:sp>
        <p:nvSpPr>
          <p:cNvPr id="4" name="TextBox 3"/>
          <p:cNvSpPr txBox="1"/>
          <p:nvPr/>
        </p:nvSpPr>
        <p:spPr>
          <a:xfrm>
            <a:off x="571472" y="1285860"/>
            <a:ext cx="2786082"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1">
            <a:spAutoFit/>
          </a:bodyPr>
          <a:lstStyle/>
          <a:p>
            <a:pPr algn="l" rtl="0"/>
            <a:r>
              <a:rPr lang="en-US" dirty="0" smtClean="0"/>
              <a:t>What is required?</a:t>
            </a:r>
            <a:endParaRPr lang="fa-IR" dirty="0"/>
          </a:p>
        </p:txBody>
      </p:sp>
      <p:sp>
        <p:nvSpPr>
          <p:cNvPr id="5" name="TextBox 4"/>
          <p:cNvSpPr txBox="1"/>
          <p:nvPr/>
        </p:nvSpPr>
        <p:spPr>
          <a:xfrm>
            <a:off x="571472" y="2214554"/>
            <a:ext cx="8001056" cy="92333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l" rtl="0"/>
            <a:r>
              <a:rPr lang="en-US" dirty="0" smtClean="0"/>
              <a:t>Base upon the author's observation, in selecting graduates employers do not especially test applicants for technical knowledge but instead concentrate on skill and attitudes.</a:t>
            </a:r>
            <a:endParaRPr lang="fa-IR" dirty="0"/>
          </a:p>
        </p:txBody>
      </p:sp>
      <p:sp>
        <p:nvSpPr>
          <p:cNvPr id="6" name="TextBox 5"/>
          <p:cNvSpPr txBox="1"/>
          <p:nvPr/>
        </p:nvSpPr>
        <p:spPr>
          <a:xfrm>
            <a:off x="642910" y="3786190"/>
            <a:ext cx="7786742" cy="92333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l" rtl="0"/>
            <a:r>
              <a:rPr lang="en-US" dirty="0" smtClean="0"/>
              <a:t>The implicit assumption is that the degree program provides the graduates with appropriate knowledge. This places a high onus on the </a:t>
            </a:r>
            <a:r>
              <a:rPr lang="en-US" dirty="0" err="1" smtClean="0"/>
              <a:t>acodemic</a:t>
            </a:r>
            <a:r>
              <a:rPr lang="en-US" dirty="0" smtClean="0"/>
              <a:t> staff to ensure this is achieved.</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plus(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strVal val="#ppt_w*0.70"/>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animEffect transition="in" filter="fade">
                                      <p:cBhvr>
                                        <p:cTn id="1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pPr algn="ctr"/>
            <a:fld id="{95D5EF47-4B64-4D7C-A8A3-148762815DFA}" type="slidenum">
              <a:rPr lang="fa-IR" smtClean="0"/>
              <a:pPr algn="ctr"/>
              <a:t>4</a:t>
            </a:fld>
            <a:endParaRPr lang="fa-IR" dirty="0"/>
          </a:p>
        </p:txBody>
      </p:sp>
      <p:sp>
        <p:nvSpPr>
          <p:cNvPr id="4" name="TextBox 3"/>
          <p:cNvSpPr txBox="1"/>
          <p:nvPr/>
        </p:nvSpPr>
        <p:spPr>
          <a:xfrm>
            <a:off x="642910" y="928670"/>
            <a:ext cx="1928826"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1">
            <a:spAutoFit/>
          </a:bodyPr>
          <a:lstStyle/>
          <a:p>
            <a:pPr algn="l" rtl="0"/>
            <a:r>
              <a:rPr lang="en-US" dirty="0" smtClean="0"/>
              <a:t>skills</a:t>
            </a:r>
            <a:endParaRPr lang="fa-IR" dirty="0"/>
          </a:p>
        </p:txBody>
      </p:sp>
      <p:sp>
        <p:nvSpPr>
          <p:cNvPr id="5" name="TextBox 4"/>
          <p:cNvSpPr txBox="1"/>
          <p:nvPr/>
        </p:nvSpPr>
        <p:spPr>
          <a:xfrm>
            <a:off x="714348" y="1571612"/>
            <a:ext cx="7358114" cy="1200329"/>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l" rtl="0"/>
            <a:r>
              <a:rPr lang="en-US" dirty="0" smtClean="0"/>
              <a:t>In the survey of  industry expectation, there was a notable  on business concepts and legislation requirements .</a:t>
            </a:r>
          </a:p>
          <a:p>
            <a:pPr algn="l" rtl="0"/>
            <a:r>
              <a:rPr lang="en-US" dirty="0" smtClean="0"/>
              <a:t>The general view  appears to be that universities need to give significant attention to development of skills which are:</a:t>
            </a:r>
            <a:endParaRPr lang="fa-IR" dirty="0"/>
          </a:p>
        </p:txBody>
      </p:sp>
      <p:sp>
        <p:nvSpPr>
          <p:cNvPr id="6" name="TextBox 5"/>
          <p:cNvSpPr txBox="1"/>
          <p:nvPr/>
        </p:nvSpPr>
        <p:spPr>
          <a:xfrm>
            <a:off x="714348" y="3143248"/>
            <a:ext cx="7358114" cy="2308324"/>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l" rtl="0">
              <a:buFont typeface="Arial" pitchFamily="34" charset="0"/>
              <a:buChar char="•"/>
            </a:pPr>
            <a:r>
              <a:rPr lang="en-US" dirty="0" smtClean="0"/>
              <a:t>Work lifestyle</a:t>
            </a:r>
          </a:p>
          <a:p>
            <a:pPr algn="l" rtl="0">
              <a:buFont typeface="Arial" pitchFamily="34" charset="0"/>
              <a:buChar char="•"/>
            </a:pPr>
            <a:r>
              <a:rPr lang="en-US" dirty="0" smtClean="0"/>
              <a:t>Communication</a:t>
            </a:r>
          </a:p>
          <a:p>
            <a:pPr algn="l" rtl="0">
              <a:buFont typeface="Arial" pitchFamily="34" charset="0"/>
              <a:buChar char="•"/>
            </a:pPr>
            <a:r>
              <a:rPr lang="en-US" dirty="0" smtClean="0"/>
              <a:t>Computer application</a:t>
            </a:r>
          </a:p>
          <a:p>
            <a:pPr algn="l" rtl="0">
              <a:buFont typeface="Arial" pitchFamily="34" charset="0"/>
              <a:buChar char="•"/>
            </a:pPr>
            <a:r>
              <a:rPr lang="en-US" dirty="0" smtClean="0"/>
              <a:t>Team working ,thinking</a:t>
            </a:r>
          </a:p>
          <a:p>
            <a:pPr algn="l" rtl="0">
              <a:buFont typeface="Arial" pitchFamily="34" charset="0"/>
              <a:buChar char="•"/>
            </a:pPr>
            <a:r>
              <a:rPr lang="en-US" dirty="0" smtClean="0"/>
              <a:t>Problem solving</a:t>
            </a:r>
          </a:p>
          <a:p>
            <a:pPr algn="l" rtl="0">
              <a:buFont typeface="Arial" pitchFamily="34" charset="0"/>
              <a:buChar char="•"/>
            </a:pPr>
            <a:r>
              <a:rPr lang="en-US" dirty="0" smtClean="0"/>
              <a:t>Interpersonal </a:t>
            </a:r>
          </a:p>
          <a:p>
            <a:pPr algn="l" rtl="0">
              <a:buFont typeface="Arial" pitchFamily="34" charset="0"/>
              <a:buChar char="•"/>
            </a:pPr>
            <a:r>
              <a:rPr lang="en-US" dirty="0" smtClean="0"/>
              <a:t>Time management</a:t>
            </a:r>
          </a:p>
          <a:p>
            <a:pPr algn="l" rtl="0">
              <a:buFont typeface="Arial" pitchFamily="34" charset="0"/>
              <a:buChar char="•"/>
            </a:pPr>
            <a:r>
              <a:rPr lang="en-US" dirty="0" smtClean="0"/>
              <a:t>Ability to acquire knowledge</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from="(-#ppt_w/2)" to="(#ppt_x)" calcmode="lin" valueType="num">
                                      <p:cBhvr>
                                        <p:cTn id="14" dur="600" fill="hold">
                                          <p:stCondLst>
                                            <p:cond delay="0"/>
                                          </p:stCondLst>
                                        </p:cTn>
                                        <p:tgtEl>
                                          <p:spTgt spid="6"/>
                                        </p:tgtEl>
                                        <p:attrNameLst>
                                          <p:attrName>ppt_x</p:attrName>
                                        </p:attrNameLst>
                                      </p:cBhvr>
                                    </p:anim>
                                    <p:anim from="0" to="-1.0" calcmode="lin" valueType="num">
                                      <p:cBhvr>
                                        <p:cTn id="15" dur="200" decel="50000" autoRev="1" fill="hold">
                                          <p:stCondLst>
                                            <p:cond delay="600"/>
                                          </p:stCondLst>
                                        </p:cTn>
                                        <p:tgtEl>
                                          <p:spTgt spid="6"/>
                                        </p:tgtEl>
                                        <p:attrNameLst>
                                          <p:attrName>xshear</p:attrName>
                                        </p:attrNameLst>
                                      </p:cBhvr>
                                    </p:anim>
                                    <p:animScale>
                                      <p:cBhvr>
                                        <p:cTn id="16" dur="200" decel="100000" autoRev="1" fill="hold">
                                          <p:stCondLst>
                                            <p:cond delay="600"/>
                                          </p:stCondLst>
                                        </p:cTn>
                                        <p:tgtEl>
                                          <p:spTgt spid="6"/>
                                        </p:tgtEl>
                                      </p:cBhvr>
                                      <p:from x="100000" y="100000"/>
                                      <p:to x="80000" y="100000"/>
                                    </p:animScale>
                                    <p:anim by="(#ppt_h/3+#ppt_w*0.1)" calcmode="lin" valueType="num">
                                      <p:cBhvr additive="sum">
                                        <p:cTn id="17"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pPr algn="ctr"/>
            <a:fld id="{95D5EF47-4B64-4D7C-A8A3-148762815DFA}" type="slidenum">
              <a:rPr lang="fa-IR" smtClean="0"/>
              <a:pPr algn="ctr"/>
              <a:t>5</a:t>
            </a:fld>
            <a:endParaRPr lang="fa-IR" dirty="0"/>
          </a:p>
        </p:txBody>
      </p:sp>
      <p:sp>
        <p:nvSpPr>
          <p:cNvPr id="4" name="TextBox 3"/>
          <p:cNvSpPr txBox="1"/>
          <p:nvPr/>
        </p:nvSpPr>
        <p:spPr>
          <a:xfrm>
            <a:off x="642910" y="1142984"/>
            <a:ext cx="214314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1">
            <a:spAutoFit/>
          </a:bodyPr>
          <a:lstStyle/>
          <a:p>
            <a:pPr algn="l" rtl="0"/>
            <a:r>
              <a:rPr lang="en-US" dirty="0" smtClean="0">
                <a:latin typeface="+mj-lt"/>
              </a:rPr>
              <a:t>attitudes</a:t>
            </a:r>
            <a:endParaRPr lang="fa-IR" dirty="0">
              <a:latin typeface="+mj-lt"/>
            </a:endParaRPr>
          </a:p>
        </p:txBody>
      </p:sp>
      <p:sp>
        <p:nvSpPr>
          <p:cNvPr id="5" name="TextBox 4"/>
          <p:cNvSpPr txBox="1"/>
          <p:nvPr/>
        </p:nvSpPr>
        <p:spPr>
          <a:xfrm>
            <a:off x="785786" y="2071678"/>
            <a:ext cx="7572428" cy="92333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l" rtl="0"/>
            <a:r>
              <a:rPr lang="en-US" dirty="0" smtClean="0">
                <a:latin typeface="+mj-lt"/>
              </a:rPr>
              <a:t>Attitudes are described as personal attributes influenced by upbringing, worldly experience and other aspects of professional formation.</a:t>
            </a:r>
            <a:endParaRPr lang="fa-IR" dirty="0">
              <a:latin typeface="+mj-lt"/>
            </a:endParaRPr>
          </a:p>
        </p:txBody>
      </p:sp>
      <p:sp>
        <p:nvSpPr>
          <p:cNvPr id="6" name="TextBox 5"/>
          <p:cNvSpPr txBox="1"/>
          <p:nvPr/>
        </p:nvSpPr>
        <p:spPr>
          <a:xfrm>
            <a:off x="785786" y="3643314"/>
            <a:ext cx="7572428" cy="1200329"/>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l" rtl="0"/>
            <a:r>
              <a:rPr lang="en-US" dirty="0" smtClean="0">
                <a:latin typeface="+mj-lt"/>
              </a:rPr>
              <a:t>The preferred attitudes  have been described as eagerness to continue to learn, wanting to improve process and self integrity, wanting to take responsibility, and accepting and not being afraid of change.</a:t>
            </a:r>
            <a:endParaRPr lang="fa-IR"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9" presetClass="entr" presetSubtype="0" accel="10000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18"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19"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pPr algn="ctr"/>
            <a:fld id="{95D5EF47-4B64-4D7C-A8A3-148762815DFA}" type="slidenum">
              <a:rPr lang="fa-IR" smtClean="0"/>
              <a:pPr algn="ctr"/>
              <a:t>6</a:t>
            </a:fld>
            <a:endParaRPr lang="fa-IR" dirty="0"/>
          </a:p>
        </p:txBody>
      </p:sp>
      <p:sp>
        <p:nvSpPr>
          <p:cNvPr id="4" name="TextBox 3"/>
          <p:cNvSpPr txBox="1"/>
          <p:nvPr/>
        </p:nvSpPr>
        <p:spPr>
          <a:xfrm>
            <a:off x="642910" y="928670"/>
            <a:ext cx="8001056" cy="92333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l" rtl="0"/>
            <a:r>
              <a:rPr lang="en-US" dirty="0" smtClean="0"/>
              <a:t>A significant issue in the education of  drilling engineering graduates, is to establish an appropriate balance of knowledge ,skills and attitudes and how these can be best developed by the student undergraduate course.</a:t>
            </a:r>
            <a:endParaRPr lang="fa-IR" dirty="0"/>
          </a:p>
        </p:txBody>
      </p:sp>
      <p:sp>
        <p:nvSpPr>
          <p:cNvPr id="5" name="Oval 4"/>
          <p:cNvSpPr/>
          <p:nvPr/>
        </p:nvSpPr>
        <p:spPr>
          <a:xfrm>
            <a:off x="2868121" y="2071678"/>
            <a:ext cx="3429024" cy="450059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7" name="Oval 6"/>
          <p:cNvSpPr/>
          <p:nvPr/>
        </p:nvSpPr>
        <p:spPr>
          <a:xfrm>
            <a:off x="4572000" y="3286124"/>
            <a:ext cx="2857520" cy="2500330"/>
          </a:xfrm>
          <a:prstGeom prst="ellipse">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endParaRPr lang="fa-IR"/>
          </a:p>
        </p:txBody>
      </p:sp>
      <p:sp>
        <p:nvSpPr>
          <p:cNvPr id="8" name="Oval 7"/>
          <p:cNvSpPr/>
          <p:nvPr/>
        </p:nvSpPr>
        <p:spPr>
          <a:xfrm>
            <a:off x="1714480" y="3267851"/>
            <a:ext cx="2857520" cy="2500330"/>
          </a:xfrm>
          <a:prstGeom prst="ellipse">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endParaRPr lang="fa-IR"/>
          </a:p>
        </p:txBody>
      </p:sp>
      <p:sp>
        <p:nvSpPr>
          <p:cNvPr id="9" name="TextBox 8"/>
          <p:cNvSpPr txBox="1"/>
          <p:nvPr/>
        </p:nvSpPr>
        <p:spPr>
          <a:xfrm>
            <a:off x="3786182" y="2571744"/>
            <a:ext cx="1571636" cy="646331"/>
          </a:xfrm>
          <a:prstGeom prst="rect">
            <a:avLst/>
          </a:prstGeom>
          <a:noFill/>
        </p:spPr>
        <p:txBody>
          <a:bodyPr wrap="square" rtlCol="1">
            <a:spAutoFit/>
          </a:bodyPr>
          <a:lstStyle/>
          <a:p>
            <a:pPr algn="ctr"/>
            <a:r>
              <a:rPr lang="en-US" dirty="0" smtClean="0">
                <a:effectLst>
                  <a:glow rad="139700">
                    <a:schemeClr val="accent4">
                      <a:satMod val="175000"/>
                      <a:alpha val="40000"/>
                    </a:schemeClr>
                  </a:glow>
                </a:effectLst>
              </a:rPr>
              <a:t>Lifelong</a:t>
            </a:r>
          </a:p>
          <a:p>
            <a:pPr algn="ctr"/>
            <a:r>
              <a:rPr lang="en-US" dirty="0" smtClean="0">
                <a:effectLst>
                  <a:glow rad="139700">
                    <a:schemeClr val="accent4">
                      <a:satMod val="175000"/>
                      <a:alpha val="40000"/>
                    </a:schemeClr>
                  </a:glow>
                </a:effectLst>
              </a:rPr>
              <a:t>learning</a:t>
            </a:r>
            <a:endParaRPr lang="fa-IR" dirty="0">
              <a:effectLst>
                <a:glow rad="139700">
                  <a:schemeClr val="accent4">
                    <a:satMod val="175000"/>
                    <a:alpha val="40000"/>
                  </a:schemeClr>
                </a:glow>
              </a:effectLst>
            </a:endParaRPr>
          </a:p>
        </p:txBody>
      </p:sp>
      <p:sp>
        <p:nvSpPr>
          <p:cNvPr id="10" name="TextBox 9"/>
          <p:cNvSpPr txBox="1"/>
          <p:nvPr/>
        </p:nvSpPr>
        <p:spPr>
          <a:xfrm>
            <a:off x="5072066" y="4214818"/>
            <a:ext cx="2000264" cy="646331"/>
          </a:xfrm>
          <a:prstGeom prst="rect">
            <a:avLst/>
          </a:prstGeom>
          <a:noFill/>
        </p:spPr>
        <p:txBody>
          <a:bodyPr wrap="square" rtlCol="1">
            <a:spAutoFit/>
          </a:bodyPr>
          <a:lstStyle/>
          <a:p>
            <a:pPr algn="ctr"/>
            <a:r>
              <a:rPr lang="en-US" dirty="0" smtClean="0">
                <a:effectLst>
                  <a:glow rad="139700">
                    <a:schemeClr val="accent4">
                      <a:satMod val="175000"/>
                      <a:alpha val="40000"/>
                    </a:schemeClr>
                  </a:glow>
                </a:effectLst>
              </a:rPr>
              <a:t>Close connection</a:t>
            </a:r>
          </a:p>
          <a:p>
            <a:pPr algn="ctr"/>
            <a:r>
              <a:rPr lang="en-US" dirty="0" smtClean="0">
                <a:effectLst>
                  <a:glow rad="139700">
                    <a:schemeClr val="accent4">
                      <a:satMod val="175000"/>
                      <a:alpha val="40000"/>
                    </a:schemeClr>
                  </a:glow>
                </a:effectLst>
              </a:rPr>
              <a:t>With industry</a:t>
            </a:r>
            <a:endParaRPr lang="fa-IR" dirty="0">
              <a:effectLst>
                <a:glow rad="139700">
                  <a:schemeClr val="accent4">
                    <a:satMod val="175000"/>
                    <a:alpha val="40000"/>
                  </a:schemeClr>
                </a:glow>
              </a:effectLst>
            </a:endParaRPr>
          </a:p>
        </p:txBody>
      </p:sp>
      <p:sp>
        <p:nvSpPr>
          <p:cNvPr id="11" name="TextBox 10"/>
          <p:cNvSpPr txBox="1"/>
          <p:nvPr/>
        </p:nvSpPr>
        <p:spPr>
          <a:xfrm>
            <a:off x="3857620" y="5643578"/>
            <a:ext cx="1428760" cy="646331"/>
          </a:xfrm>
          <a:prstGeom prst="rect">
            <a:avLst/>
          </a:prstGeom>
          <a:noFill/>
        </p:spPr>
        <p:txBody>
          <a:bodyPr wrap="square" rtlCol="1">
            <a:spAutoFit/>
          </a:bodyPr>
          <a:lstStyle/>
          <a:p>
            <a:pPr algn="ctr"/>
            <a:r>
              <a:rPr lang="en-US" dirty="0" smtClean="0">
                <a:effectLst>
                  <a:glow rad="139700">
                    <a:schemeClr val="accent4">
                      <a:satMod val="175000"/>
                      <a:alpha val="40000"/>
                    </a:schemeClr>
                  </a:glow>
                </a:effectLst>
              </a:rPr>
              <a:t>Inter disciplinary</a:t>
            </a:r>
            <a:endParaRPr lang="fa-IR" dirty="0">
              <a:effectLst>
                <a:glow rad="139700">
                  <a:schemeClr val="accent4">
                    <a:satMod val="175000"/>
                    <a:alpha val="40000"/>
                  </a:schemeClr>
                </a:glow>
              </a:effectLst>
            </a:endParaRPr>
          </a:p>
        </p:txBody>
      </p:sp>
      <p:sp>
        <p:nvSpPr>
          <p:cNvPr id="12" name="TextBox 11"/>
          <p:cNvSpPr txBox="1"/>
          <p:nvPr/>
        </p:nvSpPr>
        <p:spPr>
          <a:xfrm>
            <a:off x="2214546" y="3714752"/>
            <a:ext cx="1857388" cy="1754326"/>
          </a:xfrm>
          <a:prstGeom prst="rect">
            <a:avLst/>
          </a:prstGeom>
          <a:noFill/>
        </p:spPr>
        <p:txBody>
          <a:bodyPr wrap="square" rtlCol="1">
            <a:spAutoFit/>
          </a:bodyPr>
          <a:lstStyle/>
          <a:p>
            <a:pPr algn="ctr"/>
            <a:r>
              <a:rPr lang="en-US" dirty="0" smtClean="0">
                <a:effectLst>
                  <a:glow rad="139700">
                    <a:schemeClr val="accent4">
                      <a:satMod val="175000"/>
                      <a:alpha val="40000"/>
                    </a:schemeClr>
                  </a:glow>
                </a:effectLst>
              </a:rPr>
              <a:t>Solid basic knowledge of the natural sciences+ specialized knowledge</a:t>
            </a:r>
            <a:endParaRPr lang="fa-IR" dirty="0">
              <a:effectLst>
                <a:glow rad="139700">
                  <a:schemeClr val="accent4">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0"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edge">
                                      <p:cBhvr>
                                        <p:cTn id="17" dur="1000"/>
                                        <p:tgtEl>
                                          <p:spTgt spid="7"/>
                                        </p:tgtEl>
                                      </p:cBhvr>
                                    </p:animEffect>
                                  </p:childTnLst>
                                </p:cTn>
                              </p:par>
                              <p:par>
                                <p:cTn id="18" presetID="20"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edge">
                                      <p:cBhvr>
                                        <p:cTn id="20" dur="1000"/>
                                        <p:tgtEl>
                                          <p:spTgt spid="8"/>
                                        </p:tgtEl>
                                      </p:cBhvr>
                                    </p:animEffect>
                                  </p:childTnLst>
                                </p:cTn>
                              </p:par>
                            </p:childTnLst>
                          </p:cTn>
                        </p:par>
                        <p:par>
                          <p:cTn id="21" fill="hold">
                            <p:stCondLst>
                              <p:cond delay="1500"/>
                            </p:stCondLst>
                            <p:childTnLst>
                              <p:par>
                                <p:cTn id="22" presetID="8" presetClass="entr" presetSubtype="16" fill="hold" grpId="1" nodeType="afterEffect">
                                  <p:stCondLst>
                                    <p:cond delay="0"/>
                                  </p:stCondLst>
                                  <p:iterate type="lt">
                                    <p:tmPct val="0"/>
                                  </p:iterate>
                                  <p:childTnLst>
                                    <p:set>
                                      <p:cBhvr>
                                        <p:cTn id="23" dur="1" fill="hold">
                                          <p:stCondLst>
                                            <p:cond delay="0"/>
                                          </p:stCondLst>
                                        </p:cTn>
                                        <p:tgtEl>
                                          <p:spTgt spid="9"/>
                                        </p:tgtEl>
                                        <p:attrNameLst>
                                          <p:attrName>style.visibility</p:attrName>
                                        </p:attrNameLst>
                                      </p:cBhvr>
                                      <p:to>
                                        <p:strVal val="visible"/>
                                      </p:to>
                                    </p:set>
                                    <p:animEffect transition="in" filter="diamond(in)">
                                      <p:cBhvr>
                                        <p:cTn id="24" dur="1000"/>
                                        <p:tgtEl>
                                          <p:spTgt spid="9"/>
                                        </p:tgtEl>
                                      </p:cBhvr>
                                    </p:animEffect>
                                  </p:childTnLst>
                                </p:cTn>
                              </p:par>
                            </p:childTnLst>
                          </p:cTn>
                        </p:par>
                        <p:par>
                          <p:cTn id="25" fill="hold">
                            <p:stCondLst>
                              <p:cond delay="2500"/>
                            </p:stCondLst>
                            <p:childTnLst>
                              <p:par>
                                <p:cTn id="26" presetID="8" presetClass="entr" presetSubtype="16" fill="hold" grpId="1" nodeType="afterEffect">
                                  <p:stCondLst>
                                    <p:cond delay="0"/>
                                  </p:stCondLst>
                                  <p:iterate type="lt">
                                    <p:tmPct val="0"/>
                                  </p:iterate>
                                  <p:childTnLst>
                                    <p:set>
                                      <p:cBhvr>
                                        <p:cTn id="27" dur="1" fill="hold">
                                          <p:stCondLst>
                                            <p:cond delay="0"/>
                                          </p:stCondLst>
                                        </p:cTn>
                                        <p:tgtEl>
                                          <p:spTgt spid="11"/>
                                        </p:tgtEl>
                                        <p:attrNameLst>
                                          <p:attrName>style.visibility</p:attrName>
                                        </p:attrNameLst>
                                      </p:cBhvr>
                                      <p:to>
                                        <p:strVal val="visible"/>
                                      </p:to>
                                    </p:set>
                                    <p:animEffect transition="in" filter="diamond(in)">
                                      <p:cBhvr>
                                        <p:cTn id="28" dur="1000"/>
                                        <p:tgtEl>
                                          <p:spTgt spid="11"/>
                                        </p:tgtEl>
                                      </p:cBhvr>
                                    </p:animEffect>
                                  </p:childTnLst>
                                </p:cTn>
                              </p:par>
                            </p:childTnLst>
                          </p:cTn>
                        </p:par>
                        <p:par>
                          <p:cTn id="29" fill="hold">
                            <p:stCondLst>
                              <p:cond delay="3500"/>
                            </p:stCondLst>
                            <p:childTnLst>
                              <p:par>
                                <p:cTn id="30" presetID="8" presetClass="entr" presetSubtype="16" fill="hold" grpId="1" nodeType="afterEffect">
                                  <p:stCondLst>
                                    <p:cond delay="0"/>
                                  </p:stCondLst>
                                  <p:iterate type="lt">
                                    <p:tmPct val="0"/>
                                  </p:iterate>
                                  <p:childTnLst>
                                    <p:set>
                                      <p:cBhvr>
                                        <p:cTn id="31" dur="1" fill="hold">
                                          <p:stCondLst>
                                            <p:cond delay="0"/>
                                          </p:stCondLst>
                                        </p:cTn>
                                        <p:tgtEl>
                                          <p:spTgt spid="12"/>
                                        </p:tgtEl>
                                        <p:attrNameLst>
                                          <p:attrName>style.visibility</p:attrName>
                                        </p:attrNameLst>
                                      </p:cBhvr>
                                      <p:to>
                                        <p:strVal val="visible"/>
                                      </p:to>
                                    </p:set>
                                    <p:animEffect transition="in" filter="diamond(in)">
                                      <p:cBhvr>
                                        <p:cTn id="32" dur="1000"/>
                                        <p:tgtEl>
                                          <p:spTgt spid="12"/>
                                        </p:tgtEl>
                                      </p:cBhvr>
                                    </p:animEffect>
                                  </p:childTnLst>
                                </p:cTn>
                              </p:par>
                            </p:childTnLst>
                          </p:cTn>
                        </p:par>
                        <p:par>
                          <p:cTn id="33" fill="hold">
                            <p:stCondLst>
                              <p:cond delay="4500"/>
                            </p:stCondLst>
                            <p:childTnLst>
                              <p:par>
                                <p:cTn id="34" presetID="8" presetClass="entr" presetSubtype="16" fill="hold" grpId="1" nodeType="afterEffect">
                                  <p:stCondLst>
                                    <p:cond delay="0"/>
                                  </p:stCondLst>
                                  <p:iterate type="lt">
                                    <p:tmPct val="0"/>
                                  </p:iterate>
                                  <p:childTnLst>
                                    <p:set>
                                      <p:cBhvr>
                                        <p:cTn id="35" dur="1" fill="hold">
                                          <p:stCondLst>
                                            <p:cond delay="0"/>
                                          </p:stCondLst>
                                        </p:cTn>
                                        <p:tgtEl>
                                          <p:spTgt spid="10"/>
                                        </p:tgtEl>
                                        <p:attrNameLst>
                                          <p:attrName>style.visibility</p:attrName>
                                        </p:attrNameLst>
                                      </p:cBhvr>
                                      <p:to>
                                        <p:strVal val="visible"/>
                                      </p:to>
                                    </p:set>
                                    <p:animEffect transition="in" filter="diamond(in)">
                                      <p:cBhvr>
                                        <p:cTn id="36" dur="1000"/>
                                        <p:tgtEl>
                                          <p:spTgt spid="10"/>
                                        </p:tgtEl>
                                      </p:cBhvr>
                                    </p:animEffect>
                                  </p:childTnLst>
                                </p:cTn>
                              </p:par>
                            </p:childTnLst>
                          </p:cTn>
                        </p:par>
                        <p:par>
                          <p:cTn id="37" fill="hold">
                            <p:stCondLst>
                              <p:cond delay="5500"/>
                            </p:stCondLst>
                            <p:childTnLst>
                              <p:par>
                                <p:cTn id="38" presetID="18" presetClass="emph" presetSubtype="0" fill="hold" grpId="0" nodeType="afterEffect">
                                  <p:stCondLst>
                                    <p:cond delay="0"/>
                                  </p:stCondLst>
                                  <p:iterate type="lt">
                                    <p:tmPct val="4000"/>
                                  </p:iterate>
                                  <p:childTnLst>
                                    <p:set>
                                      <p:cBhvr override="childStyle">
                                        <p:cTn id="39" dur="500" fill="hold"/>
                                        <p:tgtEl>
                                          <p:spTgt spid="9"/>
                                        </p:tgtEl>
                                        <p:attrNameLst>
                                          <p:attrName>style.textDecorationUnderline</p:attrName>
                                        </p:attrNameLst>
                                      </p:cBhvr>
                                      <p:to>
                                        <p:strVal val="true"/>
                                      </p:to>
                                    </p:set>
                                  </p:childTnLst>
                                </p:cTn>
                              </p:par>
                            </p:childTnLst>
                          </p:cTn>
                        </p:par>
                        <p:par>
                          <p:cTn id="40" fill="hold">
                            <p:stCondLst>
                              <p:cond delay="6300"/>
                            </p:stCondLst>
                            <p:childTnLst>
                              <p:par>
                                <p:cTn id="41" presetID="18" presetClass="emph" presetSubtype="0" fill="hold" grpId="0" nodeType="afterEffect">
                                  <p:stCondLst>
                                    <p:cond delay="0"/>
                                  </p:stCondLst>
                                  <p:iterate type="lt">
                                    <p:tmPct val="4000"/>
                                  </p:iterate>
                                  <p:childTnLst>
                                    <p:set>
                                      <p:cBhvr override="childStyle">
                                        <p:cTn id="42" dur="500" fill="hold"/>
                                        <p:tgtEl>
                                          <p:spTgt spid="11"/>
                                        </p:tgtEl>
                                        <p:attrNameLst>
                                          <p:attrName>style.textDecorationUnderline</p:attrName>
                                        </p:attrNameLst>
                                      </p:cBhvr>
                                      <p:to>
                                        <p:strVal val="true"/>
                                      </p:to>
                                    </p:set>
                                  </p:childTnLst>
                                </p:cTn>
                              </p:par>
                            </p:childTnLst>
                          </p:cTn>
                        </p:par>
                        <p:par>
                          <p:cTn id="43" fill="hold">
                            <p:stCondLst>
                              <p:cond delay="7120"/>
                            </p:stCondLst>
                            <p:childTnLst>
                              <p:par>
                                <p:cTn id="44" presetID="18" presetClass="emph" presetSubtype="0" fill="hold" grpId="0" nodeType="afterEffect">
                                  <p:stCondLst>
                                    <p:cond delay="0"/>
                                  </p:stCondLst>
                                  <p:iterate type="lt">
                                    <p:tmPct val="4000"/>
                                  </p:iterate>
                                  <p:childTnLst>
                                    <p:set>
                                      <p:cBhvr override="childStyle">
                                        <p:cTn id="45" dur="500" fill="hold"/>
                                        <p:tgtEl>
                                          <p:spTgt spid="12"/>
                                        </p:tgtEl>
                                        <p:attrNameLst>
                                          <p:attrName>style.textDecorationUnderline</p:attrName>
                                        </p:attrNameLst>
                                      </p:cBhvr>
                                      <p:to>
                                        <p:strVal val="true"/>
                                      </p:to>
                                    </p:set>
                                  </p:childTnLst>
                                </p:cTn>
                              </p:par>
                            </p:childTnLst>
                          </p:cTn>
                        </p:par>
                        <p:par>
                          <p:cTn id="46" fill="hold">
                            <p:stCondLst>
                              <p:cond delay="8800"/>
                            </p:stCondLst>
                            <p:childTnLst>
                              <p:par>
                                <p:cTn id="47" presetID="18" presetClass="emph" presetSubtype="0" fill="hold" grpId="0" nodeType="afterEffect">
                                  <p:stCondLst>
                                    <p:cond delay="0"/>
                                  </p:stCondLst>
                                  <p:iterate type="lt">
                                    <p:tmPct val="4000"/>
                                  </p:iterate>
                                  <p:childTnLst>
                                    <p:set>
                                      <p:cBhvr override="childStyle">
                                        <p:cTn id="48" dur="500" fill="hold"/>
                                        <p:tgtEl>
                                          <p:spTgt spid="1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p:bldP spid="9" grpId="1"/>
      <p:bldP spid="10" grpId="0"/>
      <p:bldP spid="10" grpId="1"/>
      <p:bldP spid="11" grpId="0"/>
      <p:bldP spid="11" grpId="1"/>
      <p:bldP spid="12" grpId="0"/>
      <p:bldP spid="1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pPr algn="ctr"/>
            <a:fld id="{95D5EF47-4B64-4D7C-A8A3-148762815DFA}" type="slidenum">
              <a:rPr lang="fa-IR" smtClean="0"/>
              <a:pPr algn="ctr"/>
              <a:t>7</a:t>
            </a:fld>
            <a:endParaRPr lang="fa-IR" dirty="0"/>
          </a:p>
        </p:txBody>
      </p:sp>
      <p:sp>
        <p:nvSpPr>
          <p:cNvPr id="4" name="Text Placeholder 3"/>
          <p:cNvSpPr>
            <a:spLocks noGrp="1"/>
          </p:cNvSpPr>
          <p:nvPr>
            <p:ph type="body" sz="quarter" idx="14"/>
          </p:nvPr>
        </p:nvSpPr>
        <p:spPr/>
        <p:txBody>
          <a:bodyPr/>
          <a:lstStyle/>
          <a:p>
            <a:r>
              <a:rPr lang="en-US" dirty="0" smtClean="0"/>
              <a:t>A Course Model</a:t>
            </a:r>
            <a:endParaRPr lang="fa-IR" dirty="0"/>
          </a:p>
        </p:txBody>
      </p:sp>
      <p:sp>
        <p:nvSpPr>
          <p:cNvPr id="5" name="Text Placeholder 4"/>
          <p:cNvSpPr>
            <a:spLocks noGrp="1"/>
          </p:cNvSpPr>
          <p:nvPr>
            <p:ph type="body" sz="quarter" idx="13"/>
          </p:nvPr>
        </p:nvSpPr>
        <p:spPr>
          <a:xfrm>
            <a:off x="500034" y="1857364"/>
            <a:ext cx="8143931" cy="1071570"/>
          </a:xfrm>
        </p:spPr>
        <p:txBody>
          <a:bodyPr/>
          <a:lstStyle/>
          <a:p>
            <a:pPr indent="-457200" algn="just"/>
            <a:r>
              <a:rPr lang="en-US" dirty="0" smtClean="0"/>
              <a:t>Development of skills and attitudes are more difficult to address both in course design and in assessment.</a:t>
            </a:r>
          </a:p>
          <a:p>
            <a:pPr indent="-457200" algn="just"/>
            <a:r>
              <a:rPr lang="en-US" dirty="0" smtClean="0"/>
              <a:t>Some academic issues arising from these two points are:</a:t>
            </a:r>
            <a:endParaRPr lang="fa-IR" dirty="0"/>
          </a:p>
        </p:txBody>
      </p:sp>
      <p:graphicFrame>
        <p:nvGraphicFramePr>
          <p:cNvPr id="8" name="Diagram 7"/>
          <p:cNvGraphicFramePr/>
          <p:nvPr/>
        </p:nvGraphicFramePr>
        <p:xfrm>
          <a:off x="500034" y="3071810"/>
          <a:ext cx="8072494" cy="3643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slide(fromBottom)">
                                      <p:cBhvr>
                                        <p:cTn id="7" dur="500"/>
                                        <p:tgtEl>
                                          <p:spTgt spid="5">
                                            <p:bg/>
                                          </p:spTgt>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slide(fromBottom)">
                                      <p:cBhvr>
                                        <p:cTn id="11" dur="500"/>
                                        <p:tgtEl>
                                          <p:spTgt spid="5">
                                            <p:txEl>
                                              <p:pRg st="0" end="0"/>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slide(fromBottom)">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Graphic spid="8"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pPr algn="ctr"/>
            <a:fld id="{95D5EF47-4B64-4D7C-A8A3-148762815DFA}" type="slidenum">
              <a:rPr lang="fa-IR" smtClean="0"/>
              <a:pPr algn="ctr"/>
              <a:t>8</a:t>
            </a:fld>
            <a:endParaRPr lang="fa-IR" dirty="0"/>
          </a:p>
        </p:txBody>
      </p:sp>
      <p:sp>
        <p:nvSpPr>
          <p:cNvPr id="5" name="Text Placeholder 4"/>
          <p:cNvSpPr>
            <a:spLocks noGrp="1"/>
          </p:cNvSpPr>
          <p:nvPr>
            <p:ph type="body" sz="quarter" idx="13"/>
          </p:nvPr>
        </p:nvSpPr>
        <p:spPr>
          <a:xfrm>
            <a:off x="500034" y="857232"/>
            <a:ext cx="8143931" cy="707886"/>
          </a:xfrm>
        </p:spPr>
        <p:txBody>
          <a:bodyPr/>
          <a:lstStyle/>
          <a:p>
            <a:r>
              <a:rPr lang="en-US" dirty="0" smtClean="0"/>
              <a:t>The followings are proposed by the author as part of a course which aims is to produce well rounded, job-ready graduates:</a:t>
            </a:r>
            <a:endParaRPr lang="fa-IR" dirty="0"/>
          </a:p>
        </p:txBody>
      </p:sp>
      <p:sp>
        <p:nvSpPr>
          <p:cNvPr id="7" name="Rounded Rectangle 6"/>
          <p:cNvSpPr/>
          <p:nvPr/>
        </p:nvSpPr>
        <p:spPr>
          <a:xfrm>
            <a:off x="785786" y="2000240"/>
            <a:ext cx="785818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l" rtl="0"/>
            <a:r>
              <a:rPr lang="en-US" dirty="0" smtClean="0"/>
              <a:t>• early introduction to tools and skills</a:t>
            </a:r>
            <a:endParaRPr lang="fa-IR" dirty="0"/>
          </a:p>
        </p:txBody>
      </p:sp>
      <p:sp>
        <p:nvSpPr>
          <p:cNvPr id="8" name="Rounded Rectangle 7"/>
          <p:cNvSpPr/>
          <p:nvPr/>
        </p:nvSpPr>
        <p:spPr>
          <a:xfrm>
            <a:off x="785786" y="2857496"/>
            <a:ext cx="7858180" cy="71438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l" rtl="0"/>
            <a:r>
              <a:rPr lang="en-US" dirty="0" smtClean="0"/>
              <a:t>• greater emphasis on engineering problem definition and problem solving</a:t>
            </a:r>
            <a:endParaRPr lang="fa-IR" dirty="0"/>
          </a:p>
        </p:txBody>
      </p:sp>
      <p:sp>
        <p:nvSpPr>
          <p:cNvPr id="9" name="Rounded Rectangle 8"/>
          <p:cNvSpPr/>
          <p:nvPr/>
        </p:nvSpPr>
        <p:spPr>
          <a:xfrm>
            <a:off x="785786" y="3857628"/>
            <a:ext cx="785818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l" rtl="0"/>
            <a:r>
              <a:rPr lang="en-US" dirty="0" smtClean="0"/>
              <a:t>• attention to written and oral communication</a:t>
            </a:r>
            <a:endParaRPr lang="fa-IR" dirty="0"/>
          </a:p>
        </p:txBody>
      </p:sp>
      <p:sp>
        <p:nvSpPr>
          <p:cNvPr id="10" name="Rounded Rectangle 9"/>
          <p:cNvSpPr/>
          <p:nvPr/>
        </p:nvSpPr>
        <p:spPr>
          <a:xfrm>
            <a:off x="785786" y="4714884"/>
            <a:ext cx="785818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l" rtl="0"/>
            <a:r>
              <a:rPr lang="en-US" dirty="0" smtClean="0"/>
              <a:t>• application of word processing, spreadsheet and computer software</a:t>
            </a:r>
            <a:endParaRPr lang="fa-IR" dirty="0"/>
          </a:p>
        </p:txBody>
      </p:sp>
      <p:sp>
        <p:nvSpPr>
          <p:cNvPr id="11" name="Rounded Rectangle 10"/>
          <p:cNvSpPr/>
          <p:nvPr/>
        </p:nvSpPr>
        <p:spPr>
          <a:xfrm>
            <a:off x="785786" y="5572140"/>
            <a:ext cx="785818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l" rtl="0"/>
            <a:r>
              <a:rPr lang="en-US" dirty="0" smtClean="0"/>
              <a:t>• development of more structured vacation work programs</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randombar(horizontal)">
                                      <p:cBhvr>
                                        <p:cTn id="7" dur="500"/>
                                        <p:tgtEl>
                                          <p:spTgt spid="5">
                                            <p:bg/>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edge">
                                      <p:cBhvr>
                                        <p:cTn id="16" dur="2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lide(fromBottom)">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dissolv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52"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Scale>
                                      <p:cBhvr>
                                        <p:cTn id="31"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10"/>
                                        </p:tgtEl>
                                        <p:attrNameLst>
                                          <p:attrName>ppt_x</p:attrName>
                                          <p:attrName>ppt_y</p:attrName>
                                        </p:attrNameLst>
                                      </p:cBhvr>
                                    </p:animMotion>
                                    <p:animEffect transition="in" filter="fade">
                                      <p:cBhvr>
                                        <p:cTn id="33" dur="10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39" presetClass="entr" presetSubtype="0" accel="10000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39"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40"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4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7" grpId="0" animBg="1"/>
      <p:bldP spid="8"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Educating Oil Drilling Engineering Professionals of Tomorrow</a:t>
            </a:r>
            <a:endParaRPr lang="fa-IR" dirty="0"/>
          </a:p>
        </p:txBody>
      </p:sp>
      <p:sp>
        <p:nvSpPr>
          <p:cNvPr id="3" name="Slide Number Placeholder 2"/>
          <p:cNvSpPr>
            <a:spLocks noGrp="1"/>
          </p:cNvSpPr>
          <p:nvPr>
            <p:ph type="sldNum" sz="quarter" idx="12"/>
          </p:nvPr>
        </p:nvSpPr>
        <p:spPr/>
        <p:txBody>
          <a:bodyPr/>
          <a:lstStyle/>
          <a:p>
            <a:pPr algn="ctr"/>
            <a:fld id="{95D5EF47-4B64-4D7C-A8A3-148762815DFA}" type="slidenum">
              <a:rPr lang="fa-IR" smtClean="0"/>
              <a:pPr algn="ctr"/>
              <a:t>9</a:t>
            </a:fld>
            <a:endParaRPr lang="fa-IR" dirty="0"/>
          </a:p>
        </p:txBody>
      </p:sp>
      <p:sp>
        <p:nvSpPr>
          <p:cNvPr id="7" name="Rounded Rectangle 6"/>
          <p:cNvSpPr/>
          <p:nvPr/>
        </p:nvSpPr>
        <p:spPr>
          <a:xfrm>
            <a:off x="642910" y="928670"/>
            <a:ext cx="785818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l" rtl="0"/>
            <a:r>
              <a:rPr lang="en-US" dirty="0" smtClean="0"/>
              <a:t>• greater content of site visits</a:t>
            </a:r>
            <a:endParaRPr lang="fa-IR" dirty="0"/>
          </a:p>
        </p:txBody>
      </p:sp>
      <p:sp>
        <p:nvSpPr>
          <p:cNvPr id="8" name="Rounded Rectangle 7"/>
          <p:cNvSpPr/>
          <p:nvPr/>
        </p:nvSpPr>
        <p:spPr>
          <a:xfrm>
            <a:off x="642910" y="1785926"/>
            <a:ext cx="785818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l" rtl="0"/>
            <a:r>
              <a:rPr lang="en-US" dirty="0" smtClean="0"/>
              <a:t>• close collaboration  between industry and academia and more involvement in team exercises</a:t>
            </a:r>
            <a:endParaRPr lang="fa-IR" dirty="0"/>
          </a:p>
        </p:txBody>
      </p:sp>
      <p:sp>
        <p:nvSpPr>
          <p:cNvPr id="9" name="Rounded Rectangle 8"/>
          <p:cNvSpPr/>
          <p:nvPr/>
        </p:nvSpPr>
        <p:spPr>
          <a:xfrm>
            <a:off x="642910" y="2714620"/>
            <a:ext cx="785818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l" rtl="0"/>
            <a:r>
              <a:rPr lang="en-US" dirty="0" smtClean="0"/>
              <a:t>• exposure to business decision making exercises</a:t>
            </a:r>
            <a:endParaRPr lang="fa-IR" dirty="0"/>
          </a:p>
        </p:txBody>
      </p:sp>
      <p:sp>
        <p:nvSpPr>
          <p:cNvPr id="10" name="Rounded Rectangle 9"/>
          <p:cNvSpPr/>
          <p:nvPr/>
        </p:nvSpPr>
        <p:spPr>
          <a:xfrm>
            <a:off x="642910" y="3643314"/>
            <a:ext cx="785818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l" rtl="0"/>
            <a:r>
              <a:rPr lang="en-US" dirty="0" smtClean="0"/>
              <a:t>• incorporation of a greater use of peer assessment</a:t>
            </a:r>
            <a:endParaRPr lang="fa-IR" dirty="0"/>
          </a:p>
        </p:txBody>
      </p:sp>
      <p:sp>
        <p:nvSpPr>
          <p:cNvPr id="11" name="Rounded Rectangle 10"/>
          <p:cNvSpPr/>
          <p:nvPr/>
        </p:nvSpPr>
        <p:spPr>
          <a:xfrm>
            <a:off x="642910" y="4572008"/>
            <a:ext cx="785818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l" rtl="0"/>
            <a:r>
              <a:rPr lang="en-US" dirty="0" smtClean="0"/>
              <a:t>• units on personal style and behavior</a:t>
            </a:r>
            <a:endParaRPr lang="fa-IR" dirty="0"/>
          </a:p>
        </p:txBody>
      </p:sp>
      <p:sp>
        <p:nvSpPr>
          <p:cNvPr id="12" name="Rounded Rectangle 11"/>
          <p:cNvSpPr/>
          <p:nvPr/>
        </p:nvSpPr>
        <p:spPr>
          <a:xfrm>
            <a:off x="642910" y="5429264"/>
            <a:ext cx="785818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l" rtl="0"/>
            <a:r>
              <a:rPr lang="en-US" dirty="0" smtClean="0"/>
              <a:t>• consideration of professional practice of drilling engineering</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0" dur="1000" fill="hold"/>
                                        <p:tgtEl>
                                          <p:spTgt spid="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strips(down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p:cTn id="24" dur="1000" fill="hold"/>
                                        <p:tgtEl>
                                          <p:spTgt spid="9"/>
                                        </p:tgtEl>
                                        <p:attrNameLst>
                                          <p:attrName>ppt_w</p:attrName>
                                        </p:attrNameLst>
                                      </p:cBhvr>
                                      <p:tavLst>
                                        <p:tav tm="0">
                                          <p:val>
                                            <p:strVal val="#ppt_w*0.70"/>
                                          </p:val>
                                        </p:tav>
                                        <p:tav tm="100000">
                                          <p:val>
                                            <p:strVal val="#ppt_w"/>
                                          </p:val>
                                        </p:tav>
                                      </p:tavLst>
                                    </p:anim>
                                    <p:anim calcmode="lin" valueType="num">
                                      <p:cBhvr>
                                        <p:cTn id="25" dur="1000" fill="hold"/>
                                        <p:tgtEl>
                                          <p:spTgt spid="9"/>
                                        </p:tgtEl>
                                        <p:attrNameLst>
                                          <p:attrName>ppt_h</p:attrName>
                                        </p:attrNameLst>
                                      </p:cBhvr>
                                      <p:tavLst>
                                        <p:tav tm="0">
                                          <p:val>
                                            <p:strVal val="#ppt_h"/>
                                          </p:val>
                                        </p:tav>
                                        <p:tav tm="100000">
                                          <p:val>
                                            <p:strVal val="#ppt_h"/>
                                          </p:val>
                                        </p:tav>
                                      </p:tavLst>
                                    </p:anim>
                                    <p:animEffect transition="in" filter="fade">
                                      <p:cBhvr>
                                        <p:cTn id="26" dur="1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54" presetClass="entr" presetSubtype="0" accel="10000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strVal val="#ppt_w*0.05"/>
                                          </p:val>
                                        </p:tav>
                                        <p:tav tm="100000">
                                          <p:val>
                                            <p:strVal val="#ppt_w"/>
                                          </p:val>
                                        </p:tav>
                                      </p:tavLst>
                                    </p:anim>
                                    <p:anim calcmode="lin" valueType="num">
                                      <p:cBhvr>
                                        <p:cTn id="32" dur="500" fill="hold"/>
                                        <p:tgtEl>
                                          <p:spTgt spid="10"/>
                                        </p:tgtEl>
                                        <p:attrNameLst>
                                          <p:attrName>ppt_h</p:attrName>
                                        </p:attrNameLst>
                                      </p:cBhvr>
                                      <p:tavLst>
                                        <p:tav tm="0">
                                          <p:val>
                                            <p:strVal val="#ppt_h"/>
                                          </p:val>
                                        </p:tav>
                                        <p:tav tm="100000">
                                          <p:val>
                                            <p:strVal val="#ppt_h"/>
                                          </p:val>
                                        </p:tav>
                                      </p:tavLst>
                                    </p:anim>
                                    <p:anim calcmode="lin" valueType="num">
                                      <p:cBhvr>
                                        <p:cTn id="33" dur="500" fill="hold"/>
                                        <p:tgtEl>
                                          <p:spTgt spid="10"/>
                                        </p:tgtEl>
                                        <p:attrNameLst>
                                          <p:attrName>ppt_x</p:attrName>
                                        </p:attrNameLst>
                                      </p:cBhvr>
                                      <p:tavLst>
                                        <p:tav tm="0">
                                          <p:val>
                                            <p:strVal val="#ppt_x-.2"/>
                                          </p:val>
                                        </p:tav>
                                        <p:tav tm="100000">
                                          <p:val>
                                            <p:strVal val="#ppt_x"/>
                                          </p:val>
                                        </p:tav>
                                      </p:tavLst>
                                    </p:anim>
                                    <p:anim calcmode="lin" valueType="num">
                                      <p:cBhvr>
                                        <p:cTn id="34" dur="500" fill="hold"/>
                                        <p:tgtEl>
                                          <p:spTgt spid="10"/>
                                        </p:tgtEl>
                                        <p:attrNameLst>
                                          <p:attrName>ppt_y</p:attrName>
                                        </p:attrNameLst>
                                      </p:cBhvr>
                                      <p:tavLst>
                                        <p:tav tm="0">
                                          <p:val>
                                            <p:strVal val="#ppt_y"/>
                                          </p:val>
                                        </p:tav>
                                        <p:tav tm="100000">
                                          <p:val>
                                            <p:strVal val="#ppt_y"/>
                                          </p:val>
                                        </p:tav>
                                      </p:tavLst>
                                    </p:anim>
                                    <p:animEffect transition="in" filter="fade">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slide(fromBottom)">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6"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barn(inHorizontal)">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174</TotalTime>
  <Words>834</Words>
  <Application>Microsoft Office PowerPoint</Application>
  <PresentationFormat>On-screen Show (4:3)</PresentationFormat>
  <Paragraphs>90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PARANDCO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PARAND</dc:creator>
  <cp:lastModifiedBy>PARAND</cp:lastModifiedBy>
  <cp:revision>21</cp:revision>
  <dcterms:created xsi:type="dcterms:W3CDTF">2010-05-09T13:58:22Z</dcterms:created>
  <dcterms:modified xsi:type="dcterms:W3CDTF">2010-05-14T07:56:21Z</dcterms:modified>
</cp:coreProperties>
</file>