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046" r:id="rId1"/>
  </p:sldMasterIdLst>
  <p:notesMasterIdLst>
    <p:notesMasterId r:id="rId24"/>
  </p:notesMasterIdLst>
  <p:sldIdLst>
    <p:sldId id="256" r:id="rId2"/>
    <p:sldId id="306" r:id="rId3"/>
    <p:sldId id="310" r:id="rId4"/>
    <p:sldId id="307" r:id="rId5"/>
    <p:sldId id="308" r:id="rId6"/>
    <p:sldId id="271" r:id="rId7"/>
    <p:sldId id="304" r:id="rId8"/>
    <p:sldId id="305" r:id="rId9"/>
    <p:sldId id="270" r:id="rId10"/>
    <p:sldId id="281" r:id="rId11"/>
    <p:sldId id="285" r:id="rId12"/>
    <p:sldId id="264" r:id="rId13"/>
    <p:sldId id="297" r:id="rId14"/>
    <p:sldId id="265" r:id="rId15"/>
    <p:sldId id="291" r:id="rId16"/>
    <p:sldId id="286" r:id="rId17"/>
    <p:sldId id="268" r:id="rId18"/>
    <p:sldId id="288" r:id="rId19"/>
    <p:sldId id="267" r:id="rId20"/>
    <p:sldId id="295" r:id="rId21"/>
    <p:sldId id="287" r:id="rId22"/>
    <p:sldId id="309" r:id="rId23"/>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omputer1" initial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C0F7D"/>
    <a:srgbClr val="0000FF"/>
    <a:srgbClr val="009900"/>
    <a:srgbClr val="80808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autoAdjust="0"/>
    <p:restoredTop sz="94717" autoAdjust="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80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457F539-D01F-4CA3-B994-48A8B2E0467D}" type="datetimeFigureOut">
              <a:rPr lang="he-IL" smtClean="0"/>
              <a:pPr/>
              <a:t>כ"ג/תמוז/תש"ע</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2652A67-A735-4B79-8F17-2DAF6B0078D6}" type="slidenum">
              <a:rPr lang="he-IL" smtClean="0"/>
              <a:pPr/>
              <a:t>‹#›</a:t>
            </a:fld>
            <a:endParaRPr lang="he-IL"/>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e-IL" dirty="0" smtClean="0"/>
              <a:t>1</a:t>
            </a:r>
          </a:p>
          <a:p>
            <a:endParaRPr lang="he-IL" dirty="0"/>
          </a:p>
        </p:txBody>
      </p:sp>
      <p:sp>
        <p:nvSpPr>
          <p:cNvPr id="4" name="Slide Number Placeholder 3"/>
          <p:cNvSpPr>
            <a:spLocks noGrp="1"/>
          </p:cNvSpPr>
          <p:nvPr>
            <p:ph type="sldNum" sz="quarter" idx="10"/>
          </p:nvPr>
        </p:nvSpPr>
        <p:spPr/>
        <p:txBody>
          <a:bodyPr/>
          <a:lstStyle/>
          <a:p>
            <a:fld id="{D2652A67-A735-4B79-8F17-2DAF6B0078D6}" type="slidenum">
              <a:rPr lang="he-IL" smtClean="0"/>
              <a:pPr/>
              <a:t>1</a:t>
            </a:fld>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A887139F-A46F-432B-9860-665037BF049E}" type="datetime8">
              <a:rPr lang="he-IL" smtClean="0"/>
              <a:pPr/>
              <a:t>05 יולי 10</a:t>
            </a:fld>
            <a:endParaRPr lang="he-IL" dirty="0"/>
          </a:p>
        </p:txBody>
      </p:sp>
      <p:sp>
        <p:nvSpPr>
          <p:cNvPr id="8" name="Footer Placeholder 7"/>
          <p:cNvSpPr>
            <a:spLocks noGrp="1"/>
          </p:cNvSpPr>
          <p:nvPr>
            <p:ph type="ftr" sz="quarter" idx="11"/>
          </p:nvPr>
        </p:nvSpPr>
        <p:spPr/>
        <p:txBody>
          <a:bodyPr/>
          <a:lstStyle>
            <a:extLst/>
          </a:lstStyle>
          <a:p>
            <a:endParaRPr lang="he-IL" dirty="0"/>
          </a:p>
        </p:txBody>
      </p:sp>
      <p:sp>
        <p:nvSpPr>
          <p:cNvPr id="11" name="Slide Number Placeholder 10"/>
          <p:cNvSpPr>
            <a:spLocks noGrp="1"/>
          </p:cNvSpPr>
          <p:nvPr>
            <p:ph type="sldNum" sz="quarter" idx="12"/>
          </p:nvPr>
        </p:nvSpPr>
        <p:spPr/>
        <p:txBody>
          <a:bodyPr/>
          <a:lstStyle>
            <a:extLst/>
          </a:lstStyle>
          <a:p>
            <a:fld id="{C5614883-4C92-411E-A5D5-E5B5E9C06CFC}" type="slidenum">
              <a:rPr lang="he-IL" smtClean="0"/>
              <a:pPr/>
              <a:t>‹#›</a:t>
            </a:fld>
            <a:endParaRPr lang="he-I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557D605-1FD7-42C1-8ED0-60C1C65C9B38}" type="datetime8">
              <a:rPr lang="he-IL" smtClean="0"/>
              <a:pPr/>
              <a:t>05 יולי 10</a:t>
            </a:fld>
            <a:endParaRPr lang="he-IL"/>
          </a:p>
        </p:txBody>
      </p:sp>
      <p:sp>
        <p:nvSpPr>
          <p:cNvPr id="5" name="Footer Placeholder 4"/>
          <p:cNvSpPr>
            <a:spLocks noGrp="1"/>
          </p:cNvSpPr>
          <p:nvPr>
            <p:ph type="ftr" sz="quarter" idx="11"/>
          </p:nvPr>
        </p:nvSpPr>
        <p:spPr/>
        <p:txBody>
          <a:bodyPr/>
          <a:lstStyle>
            <a:extLst/>
          </a:lstStyle>
          <a:p>
            <a:endParaRPr lang="he-IL"/>
          </a:p>
        </p:txBody>
      </p:sp>
      <p:sp>
        <p:nvSpPr>
          <p:cNvPr id="6" name="Slide Number Placeholder 5"/>
          <p:cNvSpPr>
            <a:spLocks noGrp="1"/>
          </p:cNvSpPr>
          <p:nvPr>
            <p:ph type="sldNum" sz="quarter" idx="12"/>
          </p:nvPr>
        </p:nvSpPr>
        <p:spPr/>
        <p:txBody>
          <a:bodyPr/>
          <a:lstStyle>
            <a:extLst/>
          </a:lstStyle>
          <a:p>
            <a:fld id="{C5614883-4C92-411E-A5D5-E5B5E9C06CFC}"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B77BCF-AE62-423E-BB37-2EF575A8DA71}" type="datetime8">
              <a:rPr lang="he-IL" smtClean="0"/>
              <a:pPr/>
              <a:t>05 יולי 10</a:t>
            </a:fld>
            <a:endParaRPr lang="he-IL"/>
          </a:p>
        </p:txBody>
      </p:sp>
      <p:sp>
        <p:nvSpPr>
          <p:cNvPr id="5" name="Footer Placeholder 4"/>
          <p:cNvSpPr>
            <a:spLocks noGrp="1"/>
          </p:cNvSpPr>
          <p:nvPr>
            <p:ph type="ftr" sz="quarter" idx="11"/>
          </p:nvPr>
        </p:nvSpPr>
        <p:spPr/>
        <p:txBody>
          <a:bodyPr/>
          <a:lstStyle>
            <a:extLst/>
          </a:lstStyle>
          <a:p>
            <a:endParaRPr lang="he-IL"/>
          </a:p>
        </p:txBody>
      </p:sp>
      <p:sp>
        <p:nvSpPr>
          <p:cNvPr id="6" name="Slide Number Placeholder 5"/>
          <p:cNvSpPr>
            <a:spLocks noGrp="1"/>
          </p:cNvSpPr>
          <p:nvPr>
            <p:ph type="sldNum" sz="quarter" idx="12"/>
          </p:nvPr>
        </p:nvSpPr>
        <p:spPr/>
        <p:txBody>
          <a:bodyPr/>
          <a:lstStyle>
            <a:extLst/>
          </a:lstStyle>
          <a:p>
            <a:fld id="{C5614883-4C92-411E-A5D5-E5B5E9C06CFC}" type="slidenum">
              <a:rPr lang="he-IL" smtClean="0"/>
              <a:pPr/>
              <a:t>‹#›</a:t>
            </a:fld>
            <a:endParaRPr lang="he-I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B94C37C-CEE9-43F2-AAD6-1705AC981F9D}" type="datetime8">
              <a:rPr lang="he-IL" smtClean="0"/>
              <a:pPr/>
              <a:t>05 יולי 10</a:t>
            </a:fld>
            <a:endParaRPr lang="he-IL"/>
          </a:p>
        </p:txBody>
      </p:sp>
      <p:sp>
        <p:nvSpPr>
          <p:cNvPr id="5" name="Footer Placeholder 4"/>
          <p:cNvSpPr>
            <a:spLocks noGrp="1"/>
          </p:cNvSpPr>
          <p:nvPr>
            <p:ph type="ftr" sz="quarter" idx="11"/>
          </p:nvPr>
        </p:nvSpPr>
        <p:spPr/>
        <p:txBody>
          <a:bodyPr/>
          <a:lstStyle>
            <a:extLst/>
          </a:lstStyle>
          <a:p>
            <a:endParaRPr lang="he-IL" dirty="0"/>
          </a:p>
        </p:txBody>
      </p:sp>
      <p:sp>
        <p:nvSpPr>
          <p:cNvPr id="6" name="Slide Number Placeholder 5"/>
          <p:cNvSpPr>
            <a:spLocks noGrp="1"/>
          </p:cNvSpPr>
          <p:nvPr>
            <p:ph type="sldNum" sz="quarter" idx="12"/>
          </p:nvPr>
        </p:nvSpPr>
        <p:spPr/>
        <p:txBody>
          <a:bodyPr/>
          <a:lstStyle>
            <a:extLst/>
          </a:lstStyle>
          <a:p>
            <a:fld id="{C5614883-4C92-411E-A5D5-E5B5E9C06CFC}" type="slidenum">
              <a:rPr lang="he-IL" smtClean="0"/>
              <a:pPr/>
              <a:t>‹#›</a:t>
            </a:fld>
            <a:endParaRPr lang="he-IL"/>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
        <p:nvSpPr>
          <p:cNvPr id="9" name="Text Placeholder 8"/>
          <p:cNvSpPr>
            <a:spLocks noGrp="1"/>
          </p:cNvSpPr>
          <p:nvPr>
            <p:ph type="body" sz="quarter" idx="13"/>
          </p:nvPr>
        </p:nvSpPr>
        <p:spPr>
          <a:xfrm>
            <a:off x="8858250" y="6643688"/>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237961D-8DCF-4B6C-8A0C-C2463D5F5DBF}" type="datetime8">
              <a:rPr lang="he-IL" smtClean="0"/>
              <a:pPr/>
              <a:t>05 יולי 10</a:t>
            </a:fld>
            <a:endParaRPr lang="he-IL"/>
          </a:p>
        </p:txBody>
      </p:sp>
      <p:sp>
        <p:nvSpPr>
          <p:cNvPr id="5" name="Footer Placeholder 4"/>
          <p:cNvSpPr>
            <a:spLocks noGrp="1"/>
          </p:cNvSpPr>
          <p:nvPr>
            <p:ph type="ftr" sz="quarter" idx="11"/>
          </p:nvPr>
        </p:nvSpPr>
        <p:spPr/>
        <p:txBody>
          <a:bodyPr/>
          <a:lstStyle>
            <a:extLst/>
          </a:lstStyle>
          <a:p>
            <a:endParaRPr lang="he-IL" dirty="0"/>
          </a:p>
        </p:txBody>
      </p:sp>
      <p:sp>
        <p:nvSpPr>
          <p:cNvPr id="6" name="Slide Number Placeholder 5"/>
          <p:cNvSpPr>
            <a:spLocks noGrp="1"/>
          </p:cNvSpPr>
          <p:nvPr>
            <p:ph type="sldNum" sz="quarter" idx="12"/>
          </p:nvPr>
        </p:nvSpPr>
        <p:spPr/>
        <p:txBody>
          <a:bodyPr/>
          <a:lstStyle>
            <a:extLst/>
          </a:lstStyle>
          <a:p>
            <a:fld id="{C5614883-4C92-411E-A5D5-E5B5E9C06CFC}" type="slidenum">
              <a:rPr lang="he-IL" smtClean="0"/>
              <a:pPr/>
              <a:t>‹#›</a:t>
            </a:fld>
            <a:endParaRPr lang="he-IL"/>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
        <p:nvSpPr>
          <p:cNvPr id="9" name="Text Placeholder 8"/>
          <p:cNvSpPr>
            <a:spLocks noGrp="1"/>
          </p:cNvSpPr>
          <p:nvPr>
            <p:ph type="body" sz="quarter" idx="13"/>
          </p:nvPr>
        </p:nvSpPr>
        <p:spPr>
          <a:xfrm>
            <a:off x="8858250" y="6643688"/>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CB91342-3BC2-4E84-8858-B113B6724215}" type="datetime8">
              <a:rPr lang="he-IL" smtClean="0"/>
              <a:pPr/>
              <a:t>05 יולי 10</a:t>
            </a:fld>
            <a:endParaRPr lang="he-IL"/>
          </a:p>
        </p:txBody>
      </p:sp>
      <p:sp>
        <p:nvSpPr>
          <p:cNvPr id="5" name="Footer Placeholder 4"/>
          <p:cNvSpPr>
            <a:spLocks noGrp="1"/>
          </p:cNvSpPr>
          <p:nvPr>
            <p:ph type="ftr" sz="quarter" idx="11"/>
          </p:nvPr>
        </p:nvSpPr>
        <p:spPr/>
        <p:txBody>
          <a:bodyPr/>
          <a:lstStyle>
            <a:extLst/>
          </a:lstStyle>
          <a:p>
            <a:endParaRPr lang="he-IL" dirty="0"/>
          </a:p>
        </p:txBody>
      </p:sp>
      <p:sp>
        <p:nvSpPr>
          <p:cNvPr id="6" name="Slide Number Placeholder 5"/>
          <p:cNvSpPr>
            <a:spLocks noGrp="1"/>
          </p:cNvSpPr>
          <p:nvPr>
            <p:ph type="sldNum" sz="quarter" idx="12"/>
          </p:nvPr>
        </p:nvSpPr>
        <p:spPr/>
        <p:txBody>
          <a:bodyPr/>
          <a:lstStyle>
            <a:extLst/>
          </a:lstStyle>
          <a:p>
            <a:fld id="{C5614883-4C92-411E-A5D5-E5B5E9C06CFC}" type="slidenum">
              <a:rPr lang="he-IL" smtClean="0"/>
              <a:pPr/>
              <a:t>‹#›</a:t>
            </a:fld>
            <a:endParaRPr lang="he-IL"/>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
        <p:nvSpPr>
          <p:cNvPr id="9" name="Text Placeholder 8"/>
          <p:cNvSpPr>
            <a:spLocks noGrp="1"/>
          </p:cNvSpPr>
          <p:nvPr>
            <p:ph type="body" sz="quarter" idx="13"/>
          </p:nvPr>
        </p:nvSpPr>
        <p:spPr>
          <a:xfrm>
            <a:off x="8858250" y="6643688"/>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7AC0862-14FB-4F5A-B0FF-A5E4E3ABACAB}" type="datetime8">
              <a:rPr lang="he-IL" smtClean="0"/>
              <a:pPr/>
              <a:t>05 יולי 10</a:t>
            </a:fld>
            <a:endParaRPr lang="he-IL"/>
          </a:p>
        </p:txBody>
      </p:sp>
      <p:sp>
        <p:nvSpPr>
          <p:cNvPr id="5" name="Footer Placeholder 4"/>
          <p:cNvSpPr>
            <a:spLocks noGrp="1"/>
          </p:cNvSpPr>
          <p:nvPr>
            <p:ph type="ftr" sz="quarter" idx="11"/>
          </p:nvPr>
        </p:nvSpPr>
        <p:spPr/>
        <p:txBody>
          <a:bodyPr/>
          <a:lstStyle>
            <a:extLst/>
          </a:lstStyle>
          <a:p>
            <a:endParaRPr lang="he-IL" dirty="0"/>
          </a:p>
        </p:txBody>
      </p:sp>
      <p:sp>
        <p:nvSpPr>
          <p:cNvPr id="6" name="Slide Number Placeholder 5"/>
          <p:cNvSpPr>
            <a:spLocks noGrp="1"/>
          </p:cNvSpPr>
          <p:nvPr>
            <p:ph type="sldNum" sz="quarter" idx="12"/>
          </p:nvPr>
        </p:nvSpPr>
        <p:spPr/>
        <p:txBody>
          <a:bodyPr/>
          <a:lstStyle>
            <a:extLst/>
          </a:lstStyle>
          <a:p>
            <a:fld id="{C5614883-4C92-411E-A5D5-E5B5E9C06CFC}" type="slidenum">
              <a:rPr lang="he-IL" smtClean="0"/>
              <a:pPr/>
              <a:t>‹#›</a:t>
            </a:fld>
            <a:endParaRPr lang="he-IL"/>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
        <p:nvSpPr>
          <p:cNvPr id="9" name="Text Placeholder 8"/>
          <p:cNvSpPr>
            <a:spLocks noGrp="1"/>
          </p:cNvSpPr>
          <p:nvPr>
            <p:ph type="body" sz="quarter" idx="13"/>
          </p:nvPr>
        </p:nvSpPr>
        <p:spPr>
          <a:xfrm>
            <a:off x="8858250" y="6643688"/>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1029A17-10CA-4082-B590-E7FDF1713580}" type="datetime8">
              <a:rPr lang="he-IL" smtClean="0"/>
              <a:pPr/>
              <a:t>05 יולי 10</a:t>
            </a:fld>
            <a:endParaRPr lang="he-IL"/>
          </a:p>
        </p:txBody>
      </p:sp>
      <p:sp>
        <p:nvSpPr>
          <p:cNvPr id="5" name="Footer Placeholder 4"/>
          <p:cNvSpPr>
            <a:spLocks noGrp="1"/>
          </p:cNvSpPr>
          <p:nvPr>
            <p:ph type="ftr" sz="quarter" idx="11"/>
          </p:nvPr>
        </p:nvSpPr>
        <p:spPr/>
        <p:txBody>
          <a:bodyPr/>
          <a:lstStyle>
            <a:extLst/>
          </a:lstStyle>
          <a:p>
            <a:endParaRPr lang="he-IL" dirty="0"/>
          </a:p>
        </p:txBody>
      </p:sp>
      <p:sp>
        <p:nvSpPr>
          <p:cNvPr id="6" name="Slide Number Placeholder 5"/>
          <p:cNvSpPr>
            <a:spLocks noGrp="1"/>
          </p:cNvSpPr>
          <p:nvPr>
            <p:ph type="sldNum" sz="quarter" idx="12"/>
          </p:nvPr>
        </p:nvSpPr>
        <p:spPr/>
        <p:txBody>
          <a:bodyPr/>
          <a:lstStyle>
            <a:extLst/>
          </a:lstStyle>
          <a:p>
            <a:fld id="{C5614883-4C92-411E-A5D5-E5B5E9C06CFC}" type="slidenum">
              <a:rPr lang="he-IL" smtClean="0"/>
              <a:pPr/>
              <a:t>‹#›</a:t>
            </a:fld>
            <a:endParaRPr lang="he-IL"/>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
        <p:nvSpPr>
          <p:cNvPr id="9" name="Text Placeholder 8"/>
          <p:cNvSpPr>
            <a:spLocks noGrp="1"/>
          </p:cNvSpPr>
          <p:nvPr>
            <p:ph type="body" sz="quarter" idx="13"/>
          </p:nvPr>
        </p:nvSpPr>
        <p:spPr>
          <a:xfrm>
            <a:off x="8858250" y="6643688"/>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3A3877-878C-493B-9B80-828859492733}" type="datetime8">
              <a:rPr lang="he-IL" smtClean="0"/>
              <a:pPr/>
              <a:t>05 יולי 10</a:t>
            </a:fld>
            <a:endParaRPr lang="he-IL"/>
          </a:p>
        </p:txBody>
      </p:sp>
      <p:sp>
        <p:nvSpPr>
          <p:cNvPr id="5" name="Footer Placeholder 4"/>
          <p:cNvSpPr>
            <a:spLocks noGrp="1"/>
          </p:cNvSpPr>
          <p:nvPr>
            <p:ph type="ftr" sz="quarter" idx="11"/>
          </p:nvPr>
        </p:nvSpPr>
        <p:spPr/>
        <p:txBody>
          <a:bodyPr/>
          <a:lstStyle>
            <a:extLst/>
          </a:lstStyle>
          <a:p>
            <a:endParaRPr lang="he-IL" dirty="0"/>
          </a:p>
        </p:txBody>
      </p:sp>
      <p:sp>
        <p:nvSpPr>
          <p:cNvPr id="6" name="Slide Number Placeholder 5"/>
          <p:cNvSpPr>
            <a:spLocks noGrp="1"/>
          </p:cNvSpPr>
          <p:nvPr>
            <p:ph type="sldNum" sz="quarter" idx="12"/>
          </p:nvPr>
        </p:nvSpPr>
        <p:spPr/>
        <p:txBody>
          <a:bodyPr/>
          <a:lstStyle>
            <a:extLst/>
          </a:lstStyle>
          <a:p>
            <a:fld id="{C5614883-4C92-411E-A5D5-E5B5E9C06CFC}" type="slidenum">
              <a:rPr lang="he-IL" smtClean="0"/>
              <a:pPr/>
              <a:t>‹#›</a:t>
            </a:fld>
            <a:endParaRPr lang="he-IL"/>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
        <p:nvSpPr>
          <p:cNvPr id="9" name="Text Placeholder 8"/>
          <p:cNvSpPr>
            <a:spLocks noGrp="1"/>
          </p:cNvSpPr>
          <p:nvPr>
            <p:ph type="body" sz="quarter" idx="13"/>
          </p:nvPr>
        </p:nvSpPr>
        <p:spPr>
          <a:xfrm>
            <a:off x="8858250" y="6643688"/>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9C4EC7-6BFE-46EB-9AF8-71293DBB7C85}" type="datetime8">
              <a:rPr lang="he-IL" smtClean="0"/>
              <a:pPr/>
              <a:t>05 יולי 10</a:t>
            </a:fld>
            <a:endParaRPr lang="he-IL"/>
          </a:p>
        </p:txBody>
      </p:sp>
      <p:sp>
        <p:nvSpPr>
          <p:cNvPr id="5" name="Footer Placeholder 4"/>
          <p:cNvSpPr>
            <a:spLocks noGrp="1"/>
          </p:cNvSpPr>
          <p:nvPr>
            <p:ph type="ftr" sz="quarter" idx="11"/>
          </p:nvPr>
        </p:nvSpPr>
        <p:spPr/>
        <p:txBody>
          <a:bodyPr/>
          <a:lstStyle>
            <a:extLst/>
          </a:lstStyle>
          <a:p>
            <a:endParaRPr lang="he-IL" dirty="0"/>
          </a:p>
        </p:txBody>
      </p:sp>
      <p:sp>
        <p:nvSpPr>
          <p:cNvPr id="6" name="Slide Number Placeholder 5"/>
          <p:cNvSpPr>
            <a:spLocks noGrp="1"/>
          </p:cNvSpPr>
          <p:nvPr>
            <p:ph type="sldNum" sz="quarter" idx="12"/>
          </p:nvPr>
        </p:nvSpPr>
        <p:spPr/>
        <p:txBody>
          <a:bodyPr/>
          <a:lstStyle>
            <a:extLst/>
          </a:lstStyle>
          <a:p>
            <a:fld id="{C5614883-4C92-411E-A5D5-E5B5E9C06CFC}" type="slidenum">
              <a:rPr lang="he-IL" smtClean="0"/>
              <a:pPr/>
              <a:t>‹#›</a:t>
            </a:fld>
            <a:endParaRPr lang="he-IL"/>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
        <p:nvSpPr>
          <p:cNvPr id="9" name="Text Placeholder 8"/>
          <p:cNvSpPr>
            <a:spLocks noGrp="1"/>
          </p:cNvSpPr>
          <p:nvPr>
            <p:ph type="body" sz="quarter" idx="13"/>
          </p:nvPr>
        </p:nvSpPr>
        <p:spPr>
          <a:xfrm>
            <a:off x="8858250" y="6643688"/>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3C83328-19A7-4170-9A6C-1BA03893B32D}" type="datetime8">
              <a:rPr lang="he-IL" smtClean="0"/>
              <a:pPr/>
              <a:t>05 יולי 10</a:t>
            </a:fld>
            <a:endParaRPr lang="he-IL" dirty="0"/>
          </a:p>
        </p:txBody>
      </p:sp>
      <p:sp>
        <p:nvSpPr>
          <p:cNvPr id="5" name="Footer Placeholder 4"/>
          <p:cNvSpPr>
            <a:spLocks noGrp="1"/>
          </p:cNvSpPr>
          <p:nvPr>
            <p:ph type="ftr" sz="quarter" idx="11"/>
          </p:nvPr>
        </p:nvSpPr>
        <p:spPr/>
        <p:txBody>
          <a:bodyPr/>
          <a:lstStyle>
            <a:extLst/>
          </a:lstStyle>
          <a:p>
            <a:endParaRPr lang="he-IL" dirty="0"/>
          </a:p>
        </p:txBody>
      </p:sp>
      <p:sp>
        <p:nvSpPr>
          <p:cNvPr id="6" name="Slide Number Placeholder 5"/>
          <p:cNvSpPr>
            <a:spLocks noGrp="1"/>
          </p:cNvSpPr>
          <p:nvPr>
            <p:ph type="sldNum" sz="quarter" idx="12"/>
          </p:nvPr>
        </p:nvSpPr>
        <p:spPr/>
        <p:txBody>
          <a:bodyPr/>
          <a:lstStyle>
            <a:extLst/>
          </a:lstStyle>
          <a:p>
            <a:fld id="{C5614883-4C92-411E-A5D5-E5B5E9C06CFC}" type="slidenum">
              <a:rPr lang="he-IL" smtClean="0"/>
              <a:pPr/>
              <a:t>‹#›</a:t>
            </a:fld>
            <a:endParaRPr lang="he-I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59788BD-9700-490B-90F9-C65254DD2BF5}" type="datetime8">
              <a:rPr lang="he-IL" smtClean="0"/>
              <a:pPr/>
              <a:t>05 יולי 10</a:t>
            </a:fld>
            <a:endParaRPr lang="he-IL"/>
          </a:p>
        </p:txBody>
      </p:sp>
      <p:sp>
        <p:nvSpPr>
          <p:cNvPr id="5" name="Footer Placeholder 4"/>
          <p:cNvSpPr>
            <a:spLocks noGrp="1"/>
          </p:cNvSpPr>
          <p:nvPr>
            <p:ph type="ftr" sz="quarter" idx="11"/>
          </p:nvPr>
        </p:nvSpPr>
        <p:spPr/>
        <p:txBody>
          <a:bodyPr/>
          <a:lstStyle>
            <a:extLst/>
          </a:lstStyle>
          <a:p>
            <a:endParaRPr lang="he-IL"/>
          </a:p>
        </p:txBody>
      </p:sp>
      <p:sp>
        <p:nvSpPr>
          <p:cNvPr id="6" name="Slide Number Placeholder 5"/>
          <p:cNvSpPr>
            <a:spLocks noGrp="1"/>
          </p:cNvSpPr>
          <p:nvPr>
            <p:ph type="sldNum" sz="quarter" idx="12"/>
          </p:nvPr>
        </p:nvSpPr>
        <p:spPr/>
        <p:txBody>
          <a:bodyPr/>
          <a:lstStyle>
            <a:extLst/>
          </a:lstStyle>
          <a:p>
            <a:fld id="{C5614883-4C92-411E-A5D5-E5B5E9C06CFC}"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AD349FD-9AF3-4239-9DAB-97D471740705}" type="datetime8">
              <a:rPr lang="he-IL" smtClean="0"/>
              <a:pPr/>
              <a:t>05 יולי 10</a:t>
            </a:fld>
            <a:endParaRPr lang="he-IL"/>
          </a:p>
        </p:txBody>
      </p:sp>
      <p:sp>
        <p:nvSpPr>
          <p:cNvPr id="6" name="Footer Placeholder 5"/>
          <p:cNvSpPr>
            <a:spLocks noGrp="1"/>
          </p:cNvSpPr>
          <p:nvPr>
            <p:ph type="ftr" sz="quarter" idx="11"/>
          </p:nvPr>
        </p:nvSpPr>
        <p:spPr/>
        <p:txBody>
          <a:bodyPr/>
          <a:lstStyle>
            <a:extLst/>
          </a:lstStyle>
          <a:p>
            <a:endParaRPr lang="he-IL"/>
          </a:p>
        </p:txBody>
      </p:sp>
      <p:sp>
        <p:nvSpPr>
          <p:cNvPr id="7" name="Slide Number Placeholder 6"/>
          <p:cNvSpPr>
            <a:spLocks noGrp="1"/>
          </p:cNvSpPr>
          <p:nvPr>
            <p:ph type="sldNum" sz="quarter" idx="12"/>
          </p:nvPr>
        </p:nvSpPr>
        <p:spPr/>
        <p:txBody>
          <a:bodyPr/>
          <a:lstStyle>
            <a:extLst/>
          </a:lstStyle>
          <a:p>
            <a:fld id="{C5614883-4C92-411E-A5D5-E5B5E9C06CFC}"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9F599AF-0607-475C-BBF6-15B39474AB27}" type="datetime8">
              <a:rPr lang="he-IL" smtClean="0"/>
              <a:pPr/>
              <a:t>05 יולי 10</a:t>
            </a:fld>
            <a:endParaRPr lang="he-IL"/>
          </a:p>
        </p:txBody>
      </p:sp>
      <p:sp>
        <p:nvSpPr>
          <p:cNvPr id="8" name="Footer Placeholder 7"/>
          <p:cNvSpPr>
            <a:spLocks noGrp="1"/>
          </p:cNvSpPr>
          <p:nvPr>
            <p:ph type="ftr" sz="quarter" idx="11"/>
          </p:nvPr>
        </p:nvSpPr>
        <p:spPr/>
        <p:txBody>
          <a:bodyPr/>
          <a:lstStyle>
            <a:extLst/>
          </a:lstStyle>
          <a:p>
            <a:endParaRPr lang="he-IL"/>
          </a:p>
        </p:txBody>
      </p:sp>
      <p:sp>
        <p:nvSpPr>
          <p:cNvPr id="9" name="Slide Number Placeholder 8"/>
          <p:cNvSpPr>
            <a:spLocks noGrp="1"/>
          </p:cNvSpPr>
          <p:nvPr>
            <p:ph type="sldNum" sz="quarter" idx="12"/>
          </p:nvPr>
        </p:nvSpPr>
        <p:spPr/>
        <p:txBody>
          <a:bodyPr/>
          <a:lstStyle>
            <a:extLst/>
          </a:lstStyle>
          <a:p>
            <a:fld id="{C5614883-4C92-411E-A5D5-E5B5E9C06CFC}"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BF26D70-7546-4F8F-85BE-F9511F731CE8}" type="datetime8">
              <a:rPr lang="he-IL" smtClean="0"/>
              <a:pPr/>
              <a:t>05 יולי 10</a:t>
            </a:fld>
            <a:endParaRPr lang="he-IL"/>
          </a:p>
        </p:txBody>
      </p:sp>
      <p:sp>
        <p:nvSpPr>
          <p:cNvPr id="4" name="Footer Placeholder 3"/>
          <p:cNvSpPr>
            <a:spLocks noGrp="1"/>
          </p:cNvSpPr>
          <p:nvPr>
            <p:ph type="ftr" sz="quarter" idx="11"/>
          </p:nvPr>
        </p:nvSpPr>
        <p:spPr/>
        <p:txBody>
          <a:bodyPr/>
          <a:lstStyle>
            <a:extLst/>
          </a:lstStyle>
          <a:p>
            <a:endParaRPr lang="he-IL"/>
          </a:p>
        </p:txBody>
      </p:sp>
      <p:sp>
        <p:nvSpPr>
          <p:cNvPr id="5" name="Slide Number Placeholder 4"/>
          <p:cNvSpPr>
            <a:spLocks noGrp="1"/>
          </p:cNvSpPr>
          <p:nvPr>
            <p:ph type="sldNum" sz="quarter" idx="12"/>
          </p:nvPr>
        </p:nvSpPr>
        <p:spPr/>
        <p:txBody>
          <a:bodyPr/>
          <a:lstStyle>
            <a:extLst/>
          </a:lstStyle>
          <a:p>
            <a:fld id="{C5614883-4C92-411E-A5D5-E5B5E9C06CFC}"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8CAC121-95B7-42A3-9648-6C5E4135E981}" type="datetime8">
              <a:rPr lang="he-IL" smtClean="0"/>
              <a:pPr/>
              <a:t>05 יולי 10</a:t>
            </a:fld>
            <a:endParaRPr lang="he-IL"/>
          </a:p>
        </p:txBody>
      </p:sp>
      <p:sp>
        <p:nvSpPr>
          <p:cNvPr id="3" name="Footer Placeholder 2"/>
          <p:cNvSpPr>
            <a:spLocks noGrp="1"/>
          </p:cNvSpPr>
          <p:nvPr>
            <p:ph type="ftr" sz="quarter" idx="11"/>
          </p:nvPr>
        </p:nvSpPr>
        <p:spPr/>
        <p:txBody>
          <a:bodyPr/>
          <a:lstStyle>
            <a:extLst/>
          </a:lstStyle>
          <a:p>
            <a:endParaRPr lang="he-IL"/>
          </a:p>
        </p:txBody>
      </p:sp>
      <p:sp>
        <p:nvSpPr>
          <p:cNvPr id="4" name="Slide Number Placeholder 3"/>
          <p:cNvSpPr>
            <a:spLocks noGrp="1"/>
          </p:cNvSpPr>
          <p:nvPr>
            <p:ph type="sldNum" sz="quarter" idx="12"/>
          </p:nvPr>
        </p:nvSpPr>
        <p:spPr/>
        <p:txBody>
          <a:bodyPr/>
          <a:lstStyle>
            <a:extLst/>
          </a:lstStyle>
          <a:p>
            <a:fld id="{C5614883-4C92-411E-A5D5-E5B5E9C06CFC}"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3E7AA50-4EC0-4391-9DE5-4D339C93B386}" type="datetime8">
              <a:rPr lang="he-IL" smtClean="0"/>
              <a:pPr/>
              <a:t>05 יולי 10</a:t>
            </a:fld>
            <a:endParaRPr lang="he-IL"/>
          </a:p>
        </p:txBody>
      </p:sp>
      <p:sp>
        <p:nvSpPr>
          <p:cNvPr id="6" name="Footer Placeholder 5"/>
          <p:cNvSpPr>
            <a:spLocks noGrp="1"/>
          </p:cNvSpPr>
          <p:nvPr>
            <p:ph type="ftr" sz="quarter" idx="11"/>
          </p:nvPr>
        </p:nvSpPr>
        <p:spPr/>
        <p:txBody>
          <a:bodyPr/>
          <a:lstStyle>
            <a:extLst/>
          </a:lstStyle>
          <a:p>
            <a:endParaRPr lang="he-IL"/>
          </a:p>
        </p:txBody>
      </p:sp>
      <p:sp>
        <p:nvSpPr>
          <p:cNvPr id="7" name="Slide Number Placeholder 6"/>
          <p:cNvSpPr>
            <a:spLocks noGrp="1"/>
          </p:cNvSpPr>
          <p:nvPr>
            <p:ph type="sldNum" sz="quarter" idx="12"/>
          </p:nvPr>
        </p:nvSpPr>
        <p:spPr/>
        <p:txBody>
          <a:bodyPr/>
          <a:lstStyle>
            <a:extLst/>
          </a:lstStyle>
          <a:p>
            <a:fld id="{C5614883-4C92-411E-A5D5-E5B5E9C06CFC}"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81E2E38-CEE9-4207-A046-A43F985D2CFB}" type="datetime8">
              <a:rPr lang="he-IL" smtClean="0"/>
              <a:pPr/>
              <a:t>05 יולי 10</a:t>
            </a:fld>
            <a:endParaRPr lang="he-IL"/>
          </a:p>
        </p:txBody>
      </p:sp>
      <p:sp>
        <p:nvSpPr>
          <p:cNvPr id="6" name="Footer Placeholder 5"/>
          <p:cNvSpPr>
            <a:spLocks noGrp="1"/>
          </p:cNvSpPr>
          <p:nvPr>
            <p:ph type="ftr" sz="quarter" idx="11"/>
          </p:nvPr>
        </p:nvSpPr>
        <p:spPr/>
        <p:txBody>
          <a:bodyPr/>
          <a:lstStyle>
            <a:extLst/>
          </a:lstStyle>
          <a:p>
            <a:endParaRPr lang="he-IL"/>
          </a:p>
        </p:txBody>
      </p:sp>
      <p:sp>
        <p:nvSpPr>
          <p:cNvPr id="7" name="Slide Number Placeholder 6"/>
          <p:cNvSpPr>
            <a:spLocks noGrp="1"/>
          </p:cNvSpPr>
          <p:nvPr>
            <p:ph type="sldNum" sz="quarter" idx="12"/>
          </p:nvPr>
        </p:nvSpPr>
        <p:spPr/>
        <p:txBody>
          <a:bodyPr/>
          <a:lstStyle>
            <a:extLst/>
          </a:lstStyle>
          <a:p>
            <a:fld id="{C5614883-4C92-411E-A5D5-E5B5E9C06CFC}" type="slidenum">
              <a:rPr lang="he-IL" smtClean="0"/>
              <a:pPr/>
              <a:t>‹#›</a:t>
            </a:fld>
            <a:endParaRPr lang="he-IL"/>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0D38494-FC93-488A-B51D-3FB242651DBC}" type="datetime8">
              <a:rPr lang="he-IL" smtClean="0"/>
              <a:pPr/>
              <a:t>05 יולי 10</a:t>
            </a:fld>
            <a:endParaRPr lang="he-IL" dirty="0"/>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he-IL"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5614883-4C92-411E-A5D5-E5B5E9C06CFC}" type="slidenum">
              <a:rPr lang="he-IL" smtClean="0"/>
              <a:pPr/>
              <a:t>‹#›</a:t>
            </a:fld>
            <a:endParaRPr lang="he-IL" dirty="0"/>
          </a:p>
        </p:txBody>
      </p:sp>
    </p:spTree>
  </p:cSld>
  <p:clrMap bg1="lt1" tx1="dk1" bg2="lt2" tx2="dk2" accent1="accent1" accent2="accent2" accent3="accent3" accent4="accent4" accent5="accent5" accent6="accent6" hlink="hlink" folHlink="folHlink"/>
  <p:sldLayoutIdLst>
    <p:sldLayoutId id="2147484047" r:id="rId1"/>
    <p:sldLayoutId id="2147484048" r:id="rId2"/>
    <p:sldLayoutId id="2147484049" r:id="rId3"/>
    <p:sldLayoutId id="2147484050" r:id="rId4"/>
    <p:sldLayoutId id="2147484051" r:id="rId5"/>
    <p:sldLayoutId id="2147484052" r:id="rId6"/>
    <p:sldLayoutId id="2147484053" r:id="rId7"/>
    <p:sldLayoutId id="2147484054" r:id="rId8"/>
    <p:sldLayoutId id="2147484055" r:id="rId9"/>
    <p:sldLayoutId id="2147484056" r:id="rId10"/>
    <p:sldLayoutId id="2147484057" r:id="rId11"/>
    <p:sldLayoutId id="2147484058" r:id="rId12"/>
    <p:sldLayoutId id="2147484059" r:id="rId13"/>
    <p:sldLayoutId id="2147484060" r:id="rId14"/>
    <p:sldLayoutId id="2147484061" r:id="rId15"/>
    <p:sldLayoutId id="2147484062" r:id="rId16"/>
    <p:sldLayoutId id="2147484063" r:id="rId17"/>
    <p:sldLayoutId id="2147484064" r:id="rId18"/>
  </p:sldLayoutIdLst>
  <p:hf hdr="0" ft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findarticles.com/p/search?tb=art&amp;qa=Leifer,+Larry+J" TargetMode="External"/><Relationship Id="rId2" Type="http://schemas.openxmlformats.org/officeDocument/2006/relationships/hyperlink" Target="http://findarticles.com/p/search?tb=art&amp;qa=Dym,+Clive+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55576" y="188640"/>
            <a:ext cx="7560840" cy="3477875"/>
          </a:xfrm>
          <a:prstGeom prst="rect">
            <a:avLst/>
          </a:prstGeom>
          <a:noFill/>
        </p:spPr>
        <p:txBody>
          <a:bodyPr wrap="square" rtlCol="1">
            <a:spAutoFit/>
          </a:bodyPr>
          <a:lstStyle/>
          <a:p>
            <a:pPr algn="ctr" rtl="0"/>
            <a:endParaRPr lang="he-IL" sz="2000" dirty="0" smtClean="0">
              <a:cs typeface="+mj-cs"/>
            </a:endParaRPr>
          </a:p>
          <a:p>
            <a:pPr algn="ctr" rtl="0"/>
            <a:r>
              <a:rPr lang="en-US" sz="2000" dirty="0" smtClean="0"/>
              <a:t/>
            </a:r>
            <a:br>
              <a:rPr lang="en-US" sz="2000" dirty="0" smtClean="0"/>
            </a:br>
            <a:r>
              <a:rPr lang="en-GB" sz="3600" b="1" dirty="0" smtClean="0">
                <a:solidFill>
                  <a:srgbClr val="1C0F7D"/>
                </a:solidFill>
                <a:latin typeface="David" pitchFamily="34" charset="-79"/>
                <a:cs typeface="David" pitchFamily="34" charset="-79"/>
              </a:rPr>
              <a:t>ENGINEERING  THINKING: CHARACTERIZATION  by EXPERTS and its APPEARANCE in GRADUATE  DESIGN  PROJECTS</a:t>
            </a:r>
            <a:endParaRPr lang="en-US" sz="3600" b="1" dirty="0" smtClean="0">
              <a:solidFill>
                <a:srgbClr val="1C0F7D"/>
              </a:solidFill>
              <a:latin typeface="David" pitchFamily="34" charset="-79"/>
              <a:cs typeface="David" pitchFamily="34" charset="-79"/>
            </a:endParaRPr>
          </a:p>
          <a:p>
            <a:pPr algn="ctr" rtl="0"/>
            <a:endParaRPr lang="en-US" sz="3600" dirty="0">
              <a:solidFill>
                <a:srgbClr val="1C0F7D"/>
              </a:solidFill>
              <a:latin typeface="David" pitchFamily="34" charset="-79"/>
              <a:cs typeface="David" pitchFamily="34" charset="-79"/>
            </a:endParaRPr>
          </a:p>
        </p:txBody>
      </p:sp>
      <p:sp>
        <p:nvSpPr>
          <p:cNvPr id="6" name="Slide Number Placeholder 5"/>
          <p:cNvSpPr>
            <a:spLocks noGrp="1"/>
          </p:cNvSpPr>
          <p:nvPr>
            <p:ph type="sldNum" sz="quarter" idx="12"/>
          </p:nvPr>
        </p:nvSpPr>
        <p:spPr/>
        <p:txBody>
          <a:bodyPr/>
          <a:lstStyle/>
          <a:p>
            <a:fld id="{C5614883-4C92-411E-A5D5-E5B5E9C06CFC}" type="slidenum">
              <a:rPr lang="he-IL" smtClean="0"/>
              <a:pPr/>
              <a:t>1</a:t>
            </a:fld>
            <a:endParaRPr lang="he-IL" dirty="0"/>
          </a:p>
        </p:txBody>
      </p:sp>
      <p:sp>
        <p:nvSpPr>
          <p:cNvPr id="4" name="TextBox 3"/>
          <p:cNvSpPr txBox="1"/>
          <p:nvPr/>
        </p:nvSpPr>
        <p:spPr>
          <a:xfrm>
            <a:off x="971600" y="4077072"/>
            <a:ext cx="7128792" cy="2677656"/>
          </a:xfrm>
          <a:prstGeom prst="rect">
            <a:avLst/>
          </a:prstGeom>
          <a:noFill/>
        </p:spPr>
        <p:txBody>
          <a:bodyPr wrap="square" rtlCol="0">
            <a:spAutoFit/>
          </a:bodyPr>
          <a:lstStyle/>
          <a:p>
            <a:pPr algn="ctr"/>
            <a:endParaRPr lang="en-US" b="1" dirty="0" smtClean="0"/>
          </a:p>
          <a:p>
            <a:pPr algn="ctr" rtl="0"/>
            <a:r>
              <a:rPr lang="en-US" sz="2400" b="1" dirty="0" smtClean="0">
                <a:solidFill>
                  <a:srgbClr val="1C0F7D"/>
                </a:solidFill>
                <a:latin typeface="David" pitchFamily="34" charset="-79"/>
                <a:cs typeface="David" pitchFamily="34" charset="-79"/>
              </a:rPr>
              <a:t>Nissim Sabag and Elena </a:t>
            </a:r>
            <a:r>
              <a:rPr lang="en-US" sz="2400" b="1" dirty="0" err="1" smtClean="0">
                <a:solidFill>
                  <a:srgbClr val="1C0F7D"/>
                </a:solidFill>
                <a:latin typeface="David" pitchFamily="34" charset="-79"/>
                <a:cs typeface="David" pitchFamily="34" charset="-79"/>
              </a:rPr>
              <a:t>Trotskovsky</a:t>
            </a:r>
            <a:endParaRPr lang="en-US" sz="2400" b="1" dirty="0" smtClean="0">
              <a:solidFill>
                <a:srgbClr val="1C0F7D"/>
              </a:solidFill>
              <a:latin typeface="David" pitchFamily="34" charset="-79"/>
              <a:cs typeface="David" pitchFamily="34" charset="-79"/>
            </a:endParaRPr>
          </a:p>
          <a:p>
            <a:pPr algn="ctr" rtl="0"/>
            <a:r>
              <a:rPr lang="en-US" sz="2400" dirty="0" smtClean="0">
                <a:solidFill>
                  <a:srgbClr val="1C0F7D"/>
                </a:solidFill>
                <a:latin typeface="David" pitchFamily="34" charset="-79"/>
                <a:cs typeface="David" pitchFamily="34" charset="-79"/>
              </a:rPr>
              <a:t>Department of Electrical and Electronic Engineering </a:t>
            </a:r>
          </a:p>
          <a:p>
            <a:pPr algn="ctr" rtl="0"/>
            <a:r>
              <a:rPr lang="en-US" sz="2400" dirty="0" smtClean="0">
                <a:solidFill>
                  <a:srgbClr val="1C0F7D"/>
                </a:solidFill>
                <a:latin typeface="David" pitchFamily="34" charset="-79"/>
                <a:cs typeface="David" pitchFamily="34" charset="-79"/>
              </a:rPr>
              <a:t>ORT Braude College of Engineering</a:t>
            </a:r>
          </a:p>
          <a:p>
            <a:pPr algn="ctr" rtl="0"/>
            <a:r>
              <a:rPr lang="en-US" sz="2400" dirty="0" smtClean="0">
                <a:solidFill>
                  <a:srgbClr val="1C0F7D"/>
                </a:solidFill>
                <a:latin typeface="David" pitchFamily="34" charset="-79"/>
                <a:cs typeface="David" pitchFamily="34" charset="-79"/>
              </a:rPr>
              <a:t>Karmiel, Israel</a:t>
            </a:r>
          </a:p>
          <a:p>
            <a:pPr algn="ctr" rtl="0"/>
            <a:endParaRPr lang="en-US" b="1" dirty="0" smtClean="0"/>
          </a:p>
          <a:p>
            <a:pPr algn="ctr"/>
            <a:endParaRPr lang="en-US" dirty="0" smtClean="0"/>
          </a:p>
          <a:p>
            <a:pPr algn="ct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91490"/>
            <a:ext cx="8183880" cy="677270"/>
          </a:xfrm>
        </p:spPr>
        <p:txBody>
          <a:bodyPr>
            <a:noAutofit/>
          </a:bodyPr>
          <a:lstStyle/>
          <a:p>
            <a:pPr algn="ctr"/>
            <a:r>
              <a:rPr lang="en-US" sz="3200" dirty="0" smtClean="0">
                <a:solidFill>
                  <a:srgbClr val="1C0F7D"/>
                </a:solidFill>
                <a:latin typeface="David" pitchFamily="34" charset="-79"/>
                <a:cs typeface="David" pitchFamily="34" charset="-79"/>
              </a:rPr>
              <a:t>Concrete Thinking – Experts View</a:t>
            </a:r>
            <a:endParaRPr lang="he-IL" sz="3200" dirty="0">
              <a:solidFill>
                <a:srgbClr val="1C0F7D"/>
              </a:solidFill>
              <a:latin typeface="David" pitchFamily="34" charset="-79"/>
              <a:cs typeface="David" pitchFamily="34" charset="-79"/>
            </a:endParaRPr>
          </a:p>
        </p:txBody>
      </p:sp>
      <p:sp>
        <p:nvSpPr>
          <p:cNvPr id="4" name="Slide Number Placeholder 3"/>
          <p:cNvSpPr>
            <a:spLocks noGrp="1"/>
          </p:cNvSpPr>
          <p:nvPr>
            <p:ph type="sldNum" sz="quarter" idx="12"/>
          </p:nvPr>
        </p:nvSpPr>
        <p:spPr/>
        <p:txBody>
          <a:bodyPr>
            <a:normAutofit/>
          </a:bodyPr>
          <a:lstStyle/>
          <a:p>
            <a:fld id="{C5614883-4C92-411E-A5D5-E5B5E9C06CFC}" type="slidenum">
              <a:rPr lang="he-IL" smtClean="0"/>
              <a:pPr/>
              <a:t>10</a:t>
            </a:fld>
            <a:endParaRPr lang="he-IL" dirty="0"/>
          </a:p>
        </p:txBody>
      </p:sp>
      <p:sp>
        <p:nvSpPr>
          <p:cNvPr id="5" name="Content Placeholder 4"/>
          <p:cNvSpPr>
            <a:spLocks noGrp="1"/>
          </p:cNvSpPr>
          <p:nvPr>
            <p:ph idx="1"/>
          </p:nvPr>
        </p:nvSpPr>
        <p:spPr>
          <a:xfrm>
            <a:off x="539552" y="1412776"/>
            <a:ext cx="8183880" cy="4968552"/>
          </a:xfrm>
        </p:spPr>
        <p:txBody>
          <a:bodyPr>
            <a:noAutofit/>
          </a:bodyPr>
          <a:lstStyle/>
          <a:p>
            <a:pPr>
              <a:spcBef>
                <a:spcPts val="600"/>
              </a:spcBef>
              <a:spcAft>
                <a:spcPts val="600"/>
              </a:spcAft>
            </a:pPr>
            <a:r>
              <a:rPr lang="en-US" sz="2400" dirty="0" smtClean="0">
                <a:latin typeface="David" pitchFamily="34" charset="-79"/>
                <a:cs typeface="David" pitchFamily="34" charset="-79"/>
              </a:rPr>
              <a:t>Within a thinking process, the engineer translates the customer demands into system specifications to be designed. He chooses practical components with specific parameters to the system, connects and determines their working modes. He conducts a series of experiments to verify the system's functioning. It is evident that all these actions might be ascribed to concrete cognitive activities. </a:t>
            </a:r>
          </a:p>
          <a:p>
            <a:pPr>
              <a:spcBef>
                <a:spcPts val="600"/>
              </a:spcBef>
              <a:spcAft>
                <a:spcPts val="600"/>
              </a:spcAft>
            </a:pPr>
            <a:r>
              <a:rPr lang="en-US" sz="1800" i="1" dirty="0" smtClean="0">
                <a:latin typeface="David" pitchFamily="34" charset="-79"/>
                <a:cs typeface="David" pitchFamily="34" charset="-79"/>
              </a:rPr>
              <a:t>An engineer must rely on existing entities…using what already exists in development: materials, parts, components and known data [expert 5]. </a:t>
            </a:r>
          </a:p>
          <a:p>
            <a:pPr lvl="0">
              <a:spcBef>
                <a:spcPts val="600"/>
              </a:spcBef>
              <a:spcAft>
                <a:spcPts val="600"/>
              </a:spcAft>
            </a:pPr>
            <a:r>
              <a:rPr lang="en-US" sz="1800" i="1" dirty="0" smtClean="0">
                <a:latin typeface="David" pitchFamily="34" charset="-79"/>
                <a:cs typeface="David" pitchFamily="34" charset="-79"/>
              </a:rPr>
              <a:t>When you come to build systems…you bring practical considerations to see if this thing can be built …can we build it this way or that way. What other considerations should be taken to account…ha…not only mathematical. You should say…can it be implemented?… are the values reasonable? If I give it to production, can it be produced? Are there the needed tools and abilities? [expert 9]</a:t>
            </a:r>
            <a:endParaRPr lang="en-US" sz="1800" i="1" dirty="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28604"/>
            <a:ext cx="8183880" cy="1051560"/>
          </a:xfrm>
        </p:spPr>
        <p:txBody>
          <a:bodyPr>
            <a:normAutofit/>
          </a:bodyPr>
          <a:lstStyle/>
          <a:p>
            <a:pPr algn="ctr"/>
            <a:r>
              <a:rPr lang="en-US" dirty="0" smtClean="0">
                <a:solidFill>
                  <a:srgbClr val="1C0F7D"/>
                </a:solidFill>
                <a:latin typeface="David" pitchFamily="34" charset="-79"/>
                <a:cs typeface="David" pitchFamily="34" charset="-79"/>
              </a:rPr>
              <a:t>Concrete Thinking – Students’ findings</a:t>
            </a:r>
            <a:endParaRPr lang="he-IL" dirty="0">
              <a:solidFill>
                <a:srgbClr val="1C0F7D"/>
              </a:solidFill>
              <a:cs typeface="+mn-cs"/>
            </a:endParaRPr>
          </a:p>
        </p:txBody>
      </p:sp>
      <p:sp>
        <p:nvSpPr>
          <p:cNvPr id="4" name="Slide Number Placeholder 3"/>
          <p:cNvSpPr>
            <a:spLocks noGrp="1"/>
          </p:cNvSpPr>
          <p:nvPr>
            <p:ph type="sldNum" sz="quarter" idx="12"/>
          </p:nvPr>
        </p:nvSpPr>
        <p:spPr/>
        <p:txBody>
          <a:bodyPr>
            <a:normAutofit/>
          </a:bodyPr>
          <a:lstStyle/>
          <a:p>
            <a:fld id="{C5614883-4C92-411E-A5D5-E5B5E9C06CFC}" type="slidenum">
              <a:rPr lang="he-IL" smtClean="0"/>
              <a:pPr/>
              <a:t>11</a:t>
            </a:fld>
            <a:endParaRPr lang="he-IL" dirty="0"/>
          </a:p>
        </p:txBody>
      </p:sp>
      <p:sp>
        <p:nvSpPr>
          <p:cNvPr id="5" name="Content Placeholder 4"/>
          <p:cNvSpPr>
            <a:spLocks noGrp="1"/>
          </p:cNvSpPr>
          <p:nvPr>
            <p:ph idx="1"/>
          </p:nvPr>
        </p:nvSpPr>
        <p:spPr>
          <a:xfrm>
            <a:off x="323528" y="1500174"/>
            <a:ext cx="8424936" cy="4929222"/>
          </a:xfrm>
        </p:spPr>
        <p:txBody>
          <a:bodyPr>
            <a:normAutofit fontScale="70000" lnSpcReduction="20000"/>
          </a:bodyPr>
          <a:lstStyle/>
          <a:p>
            <a:pPr>
              <a:lnSpc>
                <a:spcPct val="120000"/>
              </a:lnSpc>
              <a:spcBef>
                <a:spcPts val="600"/>
              </a:spcBef>
              <a:spcAft>
                <a:spcPts val="600"/>
              </a:spcAft>
            </a:pPr>
            <a:r>
              <a:rPr lang="en-US" dirty="0" smtClean="0">
                <a:latin typeface="David" pitchFamily="34" charset="-79"/>
                <a:cs typeface="David" pitchFamily="34" charset="-79"/>
              </a:rPr>
              <a:t>As the experts testified, the engineering thinking consists of cognitive operations that can be considered  as concrete operations.</a:t>
            </a:r>
          </a:p>
          <a:p>
            <a:pPr>
              <a:lnSpc>
                <a:spcPct val="120000"/>
              </a:lnSpc>
              <a:spcBef>
                <a:spcPts val="600"/>
              </a:spcBef>
              <a:spcAft>
                <a:spcPts val="600"/>
              </a:spcAft>
            </a:pPr>
            <a:r>
              <a:rPr lang="en-US" dirty="0" smtClean="0">
                <a:latin typeface="David" pitchFamily="34" charset="-79"/>
                <a:cs typeface="David" pitchFamily="34" charset="-79"/>
              </a:rPr>
              <a:t>Example of concrete engineering thinking were expressed in students' work</a:t>
            </a:r>
            <a:r>
              <a:rPr lang="en-US" sz="4000" dirty="0" smtClean="0">
                <a:latin typeface="David" pitchFamily="34" charset="-79"/>
                <a:cs typeface="David" pitchFamily="34" charset="-79"/>
              </a:rPr>
              <a:t>:</a:t>
            </a:r>
            <a:endParaRPr lang="en-US" dirty="0" smtClean="0">
              <a:latin typeface="David" pitchFamily="34" charset="-79"/>
              <a:cs typeface="David" pitchFamily="34" charset="-79"/>
            </a:endParaRPr>
          </a:p>
          <a:p>
            <a:pPr marL="273050" lvl="3" indent="-273050">
              <a:lnSpc>
                <a:spcPct val="120000"/>
              </a:lnSpc>
              <a:spcBef>
                <a:spcPts val="600"/>
              </a:spcBef>
              <a:spcAft>
                <a:spcPts val="600"/>
              </a:spcAft>
              <a:buClr>
                <a:schemeClr val="accent1"/>
              </a:buClr>
              <a:buFont typeface="Arial" pitchFamily="34" charset="0"/>
              <a:buChar char="•"/>
            </a:pPr>
            <a:r>
              <a:rPr lang="en-US" sz="2900" i="1" dirty="0" smtClean="0">
                <a:latin typeface="David" pitchFamily="34" charset="-79"/>
                <a:cs typeface="David" pitchFamily="34" charset="-79"/>
              </a:rPr>
              <a:t>“When I am specifying a product I specify its features. Then I must close any corner. For example, the issue of manual operation: the user wants to open the valve, he opens it and goes. So, what now? Will the valve stay open forever? Will this valve close at midnight? Or, maybe, it will stop after a specified time? Another example refers to odd and even watering days in the U.S. If you are allowed to irrigate on an even day you get a big penalty. Now, what if a person starts his irrigation system on Monday at 11:00 P.M. and sets the system for 2 hours? Will the system stop at 12:00 P.M. or not? You must close this corner”. [student 4]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normAutofit/>
          </a:bodyPr>
          <a:lstStyle/>
          <a:p>
            <a:fld id="{C5614883-4C92-411E-A5D5-E5B5E9C06CFC}" type="slidenum">
              <a:rPr lang="he-IL" smtClean="0"/>
              <a:pPr/>
              <a:t>12</a:t>
            </a:fld>
            <a:endParaRPr lang="he-IL"/>
          </a:p>
        </p:txBody>
      </p:sp>
      <p:sp>
        <p:nvSpPr>
          <p:cNvPr id="3" name="Title 2"/>
          <p:cNvSpPr>
            <a:spLocks noGrp="1"/>
          </p:cNvSpPr>
          <p:nvPr>
            <p:ph type="title"/>
          </p:nvPr>
        </p:nvSpPr>
        <p:spPr>
          <a:xfrm>
            <a:off x="500034" y="548680"/>
            <a:ext cx="8183880" cy="691520"/>
          </a:xfrm>
        </p:spPr>
        <p:txBody>
          <a:bodyPr>
            <a:noAutofit/>
          </a:bodyPr>
          <a:lstStyle/>
          <a:p>
            <a:pPr algn="ctr"/>
            <a:r>
              <a:rPr lang="en-US" sz="3200" dirty="0" smtClean="0">
                <a:solidFill>
                  <a:srgbClr val="1C0F7D"/>
                </a:solidFill>
                <a:latin typeface="David" pitchFamily="34" charset="-79"/>
                <a:cs typeface="David" pitchFamily="34" charset="-79"/>
              </a:rPr>
              <a:t>Concrete Thinking – Students’ findings (cont.)</a:t>
            </a:r>
            <a:endParaRPr lang="he-IL" sz="3200" dirty="0">
              <a:solidFill>
                <a:srgbClr val="1C0F7D"/>
              </a:solidFill>
            </a:endParaRPr>
          </a:p>
        </p:txBody>
      </p:sp>
      <p:sp>
        <p:nvSpPr>
          <p:cNvPr id="7" name="Content Placeholder 6"/>
          <p:cNvSpPr>
            <a:spLocks noGrp="1"/>
          </p:cNvSpPr>
          <p:nvPr>
            <p:ph idx="1"/>
          </p:nvPr>
        </p:nvSpPr>
        <p:spPr>
          <a:xfrm>
            <a:off x="251520" y="1556792"/>
            <a:ext cx="8712968" cy="4536504"/>
          </a:xfrm>
        </p:spPr>
        <p:txBody>
          <a:bodyPr>
            <a:noAutofit/>
          </a:bodyPr>
          <a:lstStyle/>
          <a:p>
            <a:pPr lvl="0">
              <a:lnSpc>
                <a:spcPct val="120000"/>
              </a:lnSpc>
              <a:spcBef>
                <a:spcPts val="600"/>
              </a:spcBef>
              <a:spcAft>
                <a:spcPts val="600"/>
              </a:spcAft>
            </a:pPr>
            <a:r>
              <a:rPr lang="en-US" sz="2200" i="1" dirty="0" smtClean="0">
                <a:latin typeface="David" pitchFamily="34" charset="-79"/>
                <a:cs typeface="David" pitchFamily="34" charset="-79"/>
              </a:rPr>
              <a:t>“Mathematics… it is more about hardware. You, mostly, do not need to rely on mathematics. It is simple to see the things. To see how things come together. To see the whole picture, what problems can be expected, what do you want to check and what is most important”? [</a:t>
            </a:r>
            <a:r>
              <a:rPr lang="en-US" sz="1800" i="1" dirty="0" smtClean="0">
                <a:latin typeface="David" pitchFamily="34" charset="-79"/>
                <a:cs typeface="David" pitchFamily="34" charset="-79"/>
              </a:rPr>
              <a:t>student 8</a:t>
            </a:r>
            <a:r>
              <a:rPr lang="en-US" sz="2200" i="1" dirty="0" smtClean="0">
                <a:latin typeface="David" pitchFamily="34" charset="-79"/>
                <a:cs typeface="David" pitchFamily="34" charset="-79"/>
              </a:rPr>
              <a:t>]</a:t>
            </a:r>
          </a:p>
          <a:p>
            <a:pPr lvl="0">
              <a:lnSpc>
                <a:spcPct val="120000"/>
              </a:lnSpc>
              <a:spcBef>
                <a:spcPts val="600"/>
              </a:spcBef>
              <a:spcAft>
                <a:spcPts val="600"/>
              </a:spcAft>
            </a:pPr>
            <a:r>
              <a:rPr lang="en-US" sz="2200" i="1" dirty="0" smtClean="0">
                <a:latin typeface="David" pitchFamily="34" charset="-79"/>
                <a:cs typeface="David" pitchFamily="34" charset="-79"/>
              </a:rPr>
              <a:t>“It means, of course, that you have to test it (the system) in extreme situations: when it is loaded, when you do not have ideal conditions, with long supply lines, when some supply lines are close to each other, and you have situations that work well in the laboratory, but this is not real. This system can be 500 meters long from one side to the other. It is not like connecting a 10 meter cable and saying: fine, it is working”! [</a:t>
            </a:r>
            <a:r>
              <a:rPr lang="en-US" sz="1800" i="1" dirty="0" smtClean="0">
                <a:latin typeface="David" pitchFamily="34" charset="-79"/>
                <a:cs typeface="David" pitchFamily="34" charset="-79"/>
              </a:rPr>
              <a:t>student 8</a:t>
            </a:r>
            <a:r>
              <a:rPr lang="en-US" sz="2200" i="1" dirty="0" smtClean="0">
                <a:latin typeface="David" pitchFamily="34" charset="-79"/>
                <a:cs typeface="David" pitchFamily="34" charset="-79"/>
              </a:rPr>
              <a:t>]</a:t>
            </a:r>
            <a:endParaRPr lang="en-US" sz="2200" i="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32656"/>
            <a:ext cx="8229600" cy="1143000"/>
          </a:xfrm>
        </p:spPr>
        <p:txBody>
          <a:bodyPr>
            <a:noAutofit/>
          </a:bodyPr>
          <a:lstStyle/>
          <a:p>
            <a:pPr algn="ctr"/>
            <a:r>
              <a:rPr lang="en-US" dirty="0" smtClean="0">
                <a:solidFill>
                  <a:srgbClr val="1C0F7D"/>
                </a:solidFill>
                <a:latin typeface="David" pitchFamily="34" charset="-79"/>
                <a:cs typeface="David" pitchFamily="34" charset="-79"/>
              </a:rPr>
              <a:t>Compromise on accuracy and adapting the term tolerance (experts testimony)</a:t>
            </a:r>
            <a:endParaRPr lang="he-IL" dirty="0">
              <a:solidFill>
                <a:srgbClr val="1C0F7D"/>
              </a:solidFill>
              <a:latin typeface="David" pitchFamily="34" charset="-79"/>
              <a:cs typeface="David" pitchFamily="34" charset="-79"/>
            </a:endParaRPr>
          </a:p>
        </p:txBody>
      </p:sp>
      <p:sp>
        <p:nvSpPr>
          <p:cNvPr id="3" name="Content Placeholder 2"/>
          <p:cNvSpPr>
            <a:spLocks noGrp="1"/>
          </p:cNvSpPr>
          <p:nvPr>
            <p:ph idx="1"/>
          </p:nvPr>
        </p:nvSpPr>
        <p:spPr>
          <a:xfrm>
            <a:off x="428596" y="1500174"/>
            <a:ext cx="8229600" cy="4709160"/>
          </a:xfrm>
        </p:spPr>
        <p:txBody>
          <a:bodyPr>
            <a:noAutofit/>
          </a:bodyPr>
          <a:lstStyle/>
          <a:p>
            <a:pPr marL="0">
              <a:spcBef>
                <a:spcPts val="600"/>
              </a:spcBef>
              <a:spcAft>
                <a:spcPts val="600"/>
              </a:spcAft>
            </a:pPr>
            <a:r>
              <a:rPr lang="en-US" sz="2400" dirty="0" smtClean="0">
                <a:latin typeface="David" pitchFamily="34" charset="-79"/>
                <a:cs typeface="David" pitchFamily="34" charset="-79"/>
              </a:rPr>
              <a:t>"the engineer cannot expect pure pre-calculated accuracy in the operation of a designed set-up or process, because its ingredients and external conditions take values spread over externally imposed ranges…” (</a:t>
            </a:r>
            <a:r>
              <a:rPr lang="en-US" sz="2400" dirty="0" smtClean="0">
                <a:solidFill>
                  <a:srgbClr val="0000FF"/>
                </a:solidFill>
                <a:latin typeface="David" pitchFamily="34" charset="-79"/>
                <a:cs typeface="David" pitchFamily="34" charset="-79"/>
              </a:rPr>
              <a:t>Waks,1994</a:t>
            </a:r>
            <a:r>
              <a:rPr lang="en-US" sz="2400" dirty="0" smtClean="0">
                <a:latin typeface="David" pitchFamily="34" charset="-79"/>
                <a:cs typeface="David" pitchFamily="34" charset="-79"/>
              </a:rPr>
              <a:t>)</a:t>
            </a:r>
            <a:r>
              <a:rPr lang="ru-RU" sz="2400" dirty="0" smtClean="0">
                <a:cs typeface="David" pitchFamily="34" charset="-79"/>
              </a:rPr>
              <a:t>.</a:t>
            </a:r>
            <a:endParaRPr lang="en-US" sz="2400" dirty="0" smtClean="0">
              <a:latin typeface="David" pitchFamily="34" charset="-79"/>
              <a:cs typeface="David" pitchFamily="34" charset="-79"/>
            </a:endParaRPr>
          </a:p>
          <a:p>
            <a:pPr marL="0">
              <a:spcBef>
                <a:spcPts val="600"/>
              </a:spcBef>
              <a:spcAft>
                <a:spcPts val="600"/>
              </a:spcAft>
            </a:pPr>
            <a:r>
              <a:rPr lang="en-US" sz="2400" dirty="0" smtClean="0">
                <a:latin typeface="David" pitchFamily="34" charset="-79"/>
                <a:cs typeface="David" pitchFamily="34" charset="-79"/>
              </a:rPr>
              <a:t>Experts emphasized the importance tolerance and approximation in engineering design. Here are some examples:</a:t>
            </a:r>
          </a:p>
          <a:p>
            <a:pPr marL="0" lvl="3" indent="-273050">
              <a:spcBef>
                <a:spcPts val="600"/>
              </a:spcBef>
              <a:spcAft>
                <a:spcPts val="600"/>
              </a:spcAft>
              <a:buClr>
                <a:schemeClr val="accent1"/>
              </a:buClr>
              <a:buFont typeface="David" pitchFamily="34" charset="-79"/>
              <a:buChar char="•"/>
            </a:pPr>
            <a:r>
              <a:rPr lang="en-US" sz="2400" i="1" dirty="0" err="1" smtClean="0">
                <a:latin typeface="David" pitchFamily="34" charset="-79"/>
                <a:cs typeface="David" pitchFamily="34" charset="-79"/>
              </a:rPr>
              <a:t>i</a:t>
            </a:r>
            <a:r>
              <a:rPr lang="en-US" sz="2400" i="1" dirty="0" smtClean="0">
                <a:latin typeface="David" pitchFamily="34" charset="-79"/>
                <a:cs typeface="David" pitchFamily="34" charset="-79"/>
              </a:rPr>
              <a:t>. Engineering is blamed for "cutting corners". Engineering approximations are measured by sensitivity to end performance and justified by experience. ii. Scientific approximations are justified by the model sought [expert 8] </a:t>
            </a:r>
            <a:endParaRPr lang="en-US" sz="2400" i="1" dirty="0">
              <a:latin typeface="David" pitchFamily="34" charset="-79"/>
              <a:cs typeface="David" pitchFamily="34" charset="-79"/>
            </a:endParaRPr>
          </a:p>
        </p:txBody>
      </p:sp>
      <p:sp>
        <p:nvSpPr>
          <p:cNvPr id="4" name="Slide Number Placeholder 3"/>
          <p:cNvSpPr>
            <a:spLocks noGrp="1"/>
          </p:cNvSpPr>
          <p:nvPr>
            <p:ph type="sldNum" sz="quarter" idx="12"/>
          </p:nvPr>
        </p:nvSpPr>
        <p:spPr/>
        <p:txBody>
          <a:bodyPr>
            <a:normAutofit/>
          </a:bodyPr>
          <a:lstStyle/>
          <a:p>
            <a:fld id="{C5614883-4C92-411E-A5D5-E5B5E9C06CFC}" type="slidenum">
              <a:rPr lang="he-IL" smtClean="0"/>
              <a:pPr/>
              <a:t>13</a:t>
            </a:fld>
            <a:endParaRPr lang="he-I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fld id="{C5614883-4C92-411E-A5D5-E5B5E9C06CFC}" type="slidenum">
              <a:rPr lang="he-IL" smtClean="0"/>
              <a:pPr/>
              <a:t>14</a:t>
            </a:fld>
            <a:endParaRPr lang="he-IL"/>
          </a:p>
        </p:txBody>
      </p:sp>
      <p:sp>
        <p:nvSpPr>
          <p:cNvPr id="3" name="Title 2"/>
          <p:cNvSpPr>
            <a:spLocks noGrp="1"/>
          </p:cNvSpPr>
          <p:nvPr>
            <p:ph type="title"/>
          </p:nvPr>
        </p:nvSpPr>
        <p:spPr>
          <a:xfrm>
            <a:off x="500034" y="548680"/>
            <a:ext cx="8183880" cy="1051560"/>
          </a:xfrm>
        </p:spPr>
        <p:txBody>
          <a:bodyPr>
            <a:noAutofit/>
          </a:bodyPr>
          <a:lstStyle/>
          <a:p>
            <a:pPr algn="ctr"/>
            <a:r>
              <a:rPr lang="en-US" dirty="0" smtClean="0">
                <a:solidFill>
                  <a:srgbClr val="1C0F7D"/>
                </a:solidFill>
                <a:latin typeface="David" pitchFamily="34" charset="-79"/>
                <a:cs typeface="David" pitchFamily="34" charset="-79"/>
              </a:rPr>
              <a:t>Compromise on accuracy and adapting the term tolerance (cont.)</a:t>
            </a:r>
            <a:endParaRPr lang="he-IL" dirty="0">
              <a:solidFill>
                <a:srgbClr val="1C0F7D"/>
              </a:solidFill>
            </a:endParaRPr>
          </a:p>
        </p:txBody>
      </p:sp>
      <p:sp>
        <p:nvSpPr>
          <p:cNvPr id="8" name="Content Placeholder 2"/>
          <p:cNvSpPr>
            <a:spLocks noGrp="1"/>
          </p:cNvSpPr>
          <p:nvPr>
            <p:ph idx="1"/>
          </p:nvPr>
        </p:nvSpPr>
        <p:spPr>
          <a:xfrm>
            <a:off x="428596" y="1556792"/>
            <a:ext cx="8229600" cy="4709160"/>
          </a:xfrm>
        </p:spPr>
        <p:txBody>
          <a:bodyPr>
            <a:normAutofit fontScale="92500"/>
          </a:bodyPr>
          <a:lstStyle/>
          <a:p>
            <a:pPr algn="just"/>
            <a:r>
              <a:rPr lang="en-US" i="1" dirty="0" smtClean="0">
                <a:latin typeface="David" pitchFamily="34" charset="-79"/>
                <a:cs typeface="David" pitchFamily="34" charset="-79"/>
              </a:rPr>
              <a:t>In engineering thinking, we move from an existing set of tools and seek a solution within the limits of accuracy. Yes, in the limits of accuracy or inaccuracy, I am saying it in purpose, I mean sufficient from the specifications point of view...I want to emphasize that the base is imprecision. Hamm…An engineer's solution is never like a thin line. It always has some thickness. On the other hand, there are always tolerances and approximations, so engineering design mean compromising. The one who knows how to compromise and estimate variables more efficiently, is the one who gets a cheaper product [expert 4].</a:t>
            </a:r>
            <a:r>
              <a:rPr lang="en-US" i="1" dirty="0" smtClean="0"/>
              <a:t> </a:t>
            </a:r>
            <a:endParaRPr lang="en-US" i="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00042"/>
            <a:ext cx="8183880" cy="1051560"/>
          </a:xfrm>
        </p:spPr>
        <p:txBody>
          <a:bodyPr>
            <a:noAutofit/>
          </a:bodyPr>
          <a:lstStyle/>
          <a:p>
            <a:pPr algn="ctr"/>
            <a:r>
              <a:rPr lang="en-US" dirty="0" smtClean="0">
                <a:solidFill>
                  <a:srgbClr val="1C0F7D"/>
                </a:solidFill>
                <a:latin typeface="David" pitchFamily="34" charset="-79"/>
                <a:cs typeface="David" pitchFamily="34" charset="-79"/>
              </a:rPr>
              <a:t>Compromise on accuracy and adapting the term tolerance (students’ behavior)</a:t>
            </a:r>
            <a:endParaRPr lang="en-US" dirty="0" smtClean="0">
              <a:solidFill>
                <a:srgbClr val="1C0F7D"/>
              </a:solidFill>
            </a:endParaRPr>
          </a:p>
        </p:txBody>
      </p:sp>
      <p:sp>
        <p:nvSpPr>
          <p:cNvPr id="4" name="Slide Number Placeholder 3"/>
          <p:cNvSpPr>
            <a:spLocks noGrp="1"/>
          </p:cNvSpPr>
          <p:nvPr>
            <p:ph type="sldNum" sz="quarter" idx="12"/>
          </p:nvPr>
        </p:nvSpPr>
        <p:spPr/>
        <p:txBody>
          <a:bodyPr>
            <a:normAutofit/>
          </a:bodyPr>
          <a:lstStyle/>
          <a:p>
            <a:fld id="{C5614883-4C92-411E-A5D5-E5B5E9C06CFC}" type="slidenum">
              <a:rPr lang="he-IL" smtClean="0"/>
              <a:pPr/>
              <a:t>15</a:t>
            </a:fld>
            <a:endParaRPr lang="he-IL" dirty="0"/>
          </a:p>
        </p:txBody>
      </p:sp>
      <p:sp>
        <p:nvSpPr>
          <p:cNvPr id="6" name="Content Placeholder 2"/>
          <p:cNvSpPr>
            <a:spLocks noGrp="1"/>
          </p:cNvSpPr>
          <p:nvPr>
            <p:ph idx="1"/>
          </p:nvPr>
        </p:nvSpPr>
        <p:spPr>
          <a:xfrm>
            <a:off x="428596" y="1791674"/>
            <a:ext cx="8229600" cy="4709160"/>
          </a:xfrm>
        </p:spPr>
        <p:txBody>
          <a:bodyPr>
            <a:noAutofit/>
          </a:bodyPr>
          <a:lstStyle/>
          <a:p>
            <a:pPr marL="265113" lvl="3" indent="-265113">
              <a:lnSpc>
                <a:spcPct val="110000"/>
              </a:lnSpc>
              <a:spcBef>
                <a:spcPts val="600"/>
              </a:spcBef>
              <a:spcAft>
                <a:spcPts val="600"/>
              </a:spcAft>
              <a:buClr>
                <a:schemeClr val="accent1"/>
              </a:buClr>
              <a:buFont typeface="Arial" pitchFamily="34" charset="0"/>
              <a:buChar char="•"/>
            </a:pPr>
            <a:r>
              <a:rPr lang="en-US" sz="1800" i="1" dirty="0" smtClean="0">
                <a:latin typeface="David" pitchFamily="34" charset="-79"/>
                <a:cs typeface="David" pitchFamily="34" charset="-79"/>
              </a:rPr>
              <a:t> The resistor has 5% tolerance, so 5% it is. If you want to build a 300 kHz oscillator you might get 329 kHz. You must take it into consideration…especially when it comes to capacitors. They have a standard tolerance of 10% and the temperature can make it to 20% or even 30%. So, it must be taken into consideration. To know that such things happen. [student 8]</a:t>
            </a:r>
          </a:p>
          <a:p>
            <a:pPr marL="265113" lvl="3" indent="-265113">
              <a:lnSpc>
                <a:spcPct val="110000"/>
              </a:lnSpc>
              <a:spcBef>
                <a:spcPts val="600"/>
              </a:spcBef>
              <a:spcAft>
                <a:spcPts val="600"/>
              </a:spcAft>
              <a:buClr>
                <a:schemeClr val="accent1"/>
              </a:buClr>
              <a:buFont typeface="Arial" pitchFamily="34" charset="0"/>
              <a:buChar char="•"/>
            </a:pPr>
            <a:r>
              <a:rPr lang="en-US" sz="1800" i="1" dirty="0" smtClean="0">
                <a:latin typeface="David" pitchFamily="34" charset="-79"/>
                <a:cs typeface="David" pitchFamily="34" charset="-79"/>
              </a:rPr>
              <a:t>When I say a 51.94 ohms resistor, so what is the problem, it is only a number? Especially when we deal with a capacitor which has a standard tolerance of 10% and becomes worse with the temperature. You never see it during studying because it is all (studying) theoretical. [student 8]</a:t>
            </a:r>
          </a:p>
          <a:p>
            <a:pPr marL="265113" lvl="3" indent="-265113">
              <a:lnSpc>
                <a:spcPct val="110000"/>
              </a:lnSpc>
              <a:spcBef>
                <a:spcPts val="600"/>
              </a:spcBef>
              <a:spcAft>
                <a:spcPts val="600"/>
              </a:spcAft>
              <a:buClr>
                <a:schemeClr val="accent1"/>
              </a:buClr>
              <a:buFont typeface="Arial" pitchFamily="34" charset="0"/>
              <a:buChar char="•"/>
            </a:pPr>
            <a:r>
              <a:rPr lang="en-US" sz="1800" i="1" dirty="0" smtClean="0">
                <a:latin typeface="David" pitchFamily="34" charset="-79"/>
                <a:cs typeface="David" pitchFamily="34" charset="-79"/>
              </a:rPr>
              <a:t>There are a lot of resistors. So, for self test purposes I defined 2.5 ohms instead of 1 ohm. It is the resistor's resistance plus the wire's resistance. There about 1.5 meters of wire, this has approximately 1.3 to 1.4 ohms. I determined it as a fact. So if the resistor shorts out I will see only 1.5 ohms and if it cuts out I will see a cut off. [student 7] </a:t>
            </a:r>
            <a:endParaRPr lang="en-US" sz="1800" i="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normAutofit/>
          </a:bodyPr>
          <a:lstStyle/>
          <a:p>
            <a:fld id="{C5614883-4C92-411E-A5D5-E5B5E9C06CFC}" type="slidenum">
              <a:rPr lang="he-IL" smtClean="0"/>
              <a:pPr/>
              <a:t>16</a:t>
            </a:fld>
            <a:endParaRPr lang="he-IL"/>
          </a:p>
        </p:txBody>
      </p:sp>
      <p:sp>
        <p:nvSpPr>
          <p:cNvPr id="4" name="Title 3"/>
          <p:cNvSpPr>
            <a:spLocks noGrp="1"/>
          </p:cNvSpPr>
          <p:nvPr>
            <p:ph type="title"/>
          </p:nvPr>
        </p:nvSpPr>
        <p:spPr>
          <a:xfrm>
            <a:off x="428596" y="857232"/>
            <a:ext cx="8183880" cy="1051560"/>
          </a:xfrm>
        </p:spPr>
        <p:txBody>
          <a:bodyPr>
            <a:noAutofit/>
          </a:bodyPr>
          <a:lstStyle/>
          <a:p>
            <a:pPr algn="ctr"/>
            <a:r>
              <a:rPr lang="en-US" dirty="0" smtClean="0">
                <a:solidFill>
                  <a:srgbClr val="1C0F7D"/>
                </a:solidFill>
                <a:latin typeface="David" pitchFamily="34" charset="-79"/>
                <a:cs typeface="David" pitchFamily="34" charset="-79"/>
              </a:rPr>
              <a:t>Creative thinking and algorithm routine thinking (experts)</a:t>
            </a:r>
            <a:endParaRPr lang="en-US" dirty="0">
              <a:solidFill>
                <a:srgbClr val="1C0F7D"/>
              </a:solidFill>
              <a:latin typeface="David" pitchFamily="34" charset="-79"/>
              <a:cs typeface="David" pitchFamily="34" charset="-79"/>
            </a:endParaRPr>
          </a:p>
        </p:txBody>
      </p:sp>
      <p:sp>
        <p:nvSpPr>
          <p:cNvPr id="5" name="Content Placeholder 4"/>
          <p:cNvSpPr>
            <a:spLocks noGrp="1"/>
          </p:cNvSpPr>
          <p:nvPr>
            <p:ph idx="1"/>
          </p:nvPr>
        </p:nvSpPr>
        <p:spPr>
          <a:xfrm>
            <a:off x="500034" y="1857364"/>
            <a:ext cx="8183880" cy="4187952"/>
          </a:xfrm>
        </p:spPr>
        <p:txBody>
          <a:bodyPr>
            <a:normAutofit/>
          </a:bodyPr>
          <a:lstStyle/>
          <a:p>
            <a:pPr marL="265113" indent="-265113">
              <a:spcBef>
                <a:spcPts val="600"/>
              </a:spcBef>
              <a:spcAft>
                <a:spcPts val="600"/>
              </a:spcAft>
            </a:pPr>
            <a:r>
              <a:rPr lang="en-US" dirty="0" smtClean="0">
                <a:latin typeface="David" pitchFamily="34" charset="-79"/>
                <a:cs typeface="David" pitchFamily="34" charset="-79"/>
              </a:rPr>
              <a:t>De Bono (1971) says: “…the design process involves much lateral thinking”. </a:t>
            </a:r>
            <a:r>
              <a:rPr lang="en-US" dirty="0" err="1" smtClean="0">
                <a:latin typeface="David" pitchFamily="34" charset="-79"/>
                <a:cs typeface="David" pitchFamily="34" charset="-79"/>
              </a:rPr>
              <a:t>Waks</a:t>
            </a:r>
            <a:r>
              <a:rPr lang="en-US" dirty="0" smtClean="0">
                <a:latin typeface="David" pitchFamily="34" charset="-79"/>
                <a:cs typeface="David" pitchFamily="34" charset="-79"/>
              </a:rPr>
              <a:t> argues (1997) that lateral thinking is a form of creative thinking. And </a:t>
            </a:r>
            <a:r>
              <a:rPr lang="en-US" dirty="0" err="1" smtClean="0">
                <a:latin typeface="David" pitchFamily="34" charset="-79"/>
                <a:cs typeface="David" pitchFamily="34" charset="-79"/>
              </a:rPr>
              <a:t>Voland</a:t>
            </a:r>
            <a:r>
              <a:rPr lang="en-US" dirty="0" smtClean="0">
                <a:latin typeface="David" pitchFamily="34" charset="-79"/>
                <a:cs typeface="David" pitchFamily="34" charset="-79"/>
              </a:rPr>
              <a:t> (1999) claims that the creative thinking in design engineering involves the ability to combine things and ideas in new meaningful combinations.     </a:t>
            </a:r>
            <a:endParaRPr lang="en-US" sz="4000" dirty="0" smtClean="0">
              <a:latin typeface="David" pitchFamily="34" charset="-79"/>
              <a:cs typeface="David" pitchFamily="34" charset="-79"/>
            </a:endParaRPr>
          </a:p>
          <a:p>
            <a:pPr marL="265113" indent="-265113">
              <a:spcBef>
                <a:spcPts val="600"/>
              </a:spcBef>
              <a:spcAft>
                <a:spcPts val="600"/>
              </a:spcAft>
            </a:pPr>
            <a:r>
              <a:rPr lang="en-US" dirty="0" smtClean="0">
                <a:latin typeface="David" pitchFamily="34" charset="-79"/>
                <a:cs typeface="David" pitchFamily="34" charset="-79"/>
              </a:rPr>
              <a:t>Here are some citations from the experts interviews: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rmAutofit/>
          </a:bodyPr>
          <a:lstStyle/>
          <a:p>
            <a:fld id="{C5614883-4C92-411E-A5D5-E5B5E9C06CFC}" type="slidenum">
              <a:rPr lang="he-IL" smtClean="0"/>
              <a:pPr/>
              <a:t>17</a:t>
            </a:fld>
            <a:endParaRPr lang="he-IL"/>
          </a:p>
        </p:txBody>
      </p:sp>
      <p:sp>
        <p:nvSpPr>
          <p:cNvPr id="3" name="Title 2"/>
          <p:cNvSpPr>
            <a:spLocks noGrp="1"/>
          </p:cNvSpPr>
          <p:nvPr>
            <p:ph type="title"/>
          </p:nvPr>
        </p:nvSpPr>
        <p:spPr>
          <a:xfrm>
            <a:off x="500034" y="332656"/>
            <a:ext cx="8215370" cy="1088670"/>
          </a:xfrm>
        </p:spPr>
        <p:txBody>
          <a:bodyPr>
            <a:noAutofit/>
          </a:bodyPr>
          <a:lstStyle/>
          <a:p>
            <a:pPr algn="ctr"/>
            <a:r>
              <a:rPr lang="en-US" dirty="0" smtClean="0">
                <a:solidFill>
                  <a:srgbClr val="1C0F7D"/>
                </a:solidFill>
                <a:latin typeface="David" pitchFamily="34" charset="-79"/>
                <a:cs typeface="David" pitchFamily="34" charset="-79"/>
              </a:rPr>
              <a:t>Creative thinking and algorithm routine thinking (experts – cont.)</a:t>
            </a:r>
            <a:endParaRPr lang="en-US" dirty="0" smtClean="0">
              <a:solidFill>
                <a:srgbClr val="1C0F7D"/>
              </a:solidFill>
            </a:endParaRPr>
          </a:p>
        </p:txBody>
      </p:sp>
      <p:sp>
        <p:nvSpPr>
          <p:cNvPr id="5" name="Content Placeholder 4"/>
          <p:cNvSpPr>
            <a:spLocks noGrp="1"/>
          </p:cNvSpPr>
          <p:nvPr>
            <p:ph idx="1"/>
          </p:nvPr>
        </p:nvSpPr>
        <p:spPr>
          <a:xfrm>
            <a:off x="500034" y="1556792"/>
            <a:ext cx="8183880" cy="4917152"/>
          </a:xfrm>
        </p:spPr>
        <p:txBody>
          <a:bodyPr>
            <a:normAutofit/>
          </a:bodyPr>
          <a:lstStyle/>
          <a:p>
            <a:pPr marL="265113" lvl="3" indent="-265113">
              <a:spcBef>
                <a:spcPts val="600"/>
              </a:spcBef>
              <a:spcAft>
                <a:spcPts val="600"/>
              </a:spcAft>
              <a:buClr>
                <a:schemeClr val="accent1"/>
              </a:buClr>
              <a:buFont typeface="Arial" pitchFamily="34" charset="0"/>
              <a:buChar char="•"/>
            </a:pPr>
            <a:r>
              <a:rPr lang="en-US" sz="2400" i="1" dirty="0" smtClean="0">
                <a:latin typeface="David" pitchFamily="34" charset="-79"/>
                <a:cs typeface="David" pitchFamily="34" charset="-79"/>
              </a:rPr>
              <a:t>Need leads to thinking…special needs…yield deviation from norms. This is creative thinking that there is no compromising. [expert 4]</a:t>
            </a:r>
          </a:p>
          <a:p>
            <a:pPr marL="265113" lvl="3" indent="-265113">
              <a:spcBef>
                <a:spcPts val="600"/>
              </a:spcBef>
              <a:spcAft>
                <a:spcPts val="600"/>
              </a:spcAft>
              <a:buClr>
                <a:schemeClr val="accent1"/>
              </a:buClr>
              <a:buFont typeface="Arial" pitchFamily="34" charset="0"/>
              <a:buChar char="•"/>
            </a:pPr>
            <a:r>
              <a:rPr lang="en-US" sz="2400" i="1" dirty="0" smtClean="0">
                <a:latin typeface="David" pitchFamily="34" charset="-79"/>
                <a:cs typeface="David" pitchFamily="34" charset="-79"/>
              </a:rPr>
              <a:t>It is like with artists, where does it come from? How does he create a picture or a piece of music? There is something unknown, unclear, some secret. He himself does not know how it comes out. I think that here is something in common between an artist and scientist. The engineer has it as well. [expert 15]  </a:t>
            </a:r>
          </a:p>
          <a:p>
            <a:pPr marL="265113" lvl="3" indent="-265113">
              <a:spcBef>
                <a:spcPts val="600"/>
              </a:spcBef>
              <a:spcAft>
                <a:spcPts val="600"/>
              </a:spcAft>
              <a:buClr>
                <a:schemeClr val="accent1"/>
              </a:buClr>
              <a:buFont typeface="Arial" pitchFamily="34" charset="0"/>
              <a:buChar char="•"/>
            </a:pPr>
            <a:r>
              <a:rPr lang="en-US" sz="2400" i="1" dirty="0" smtClean="0">
                <a:latin typeface="David" pitchFamily="34" charset="-79"/>
                <a:cs typeface="David" pitchFamily="34" charset="-79"/>
              </a:rPr>
              <a:t>His ability (the scientist) to jump from one subject to another and to look at the same problem from different points of view should be more developed. [expert 6] </a:t>
            </a:r>
          </a:p>
          <a:p>
            <a:pPr lvl="0" algn="just"/>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normAutofit/>
          </a:bodyPr>
          <a:lstStyle/>
          <a:p>
            <a:fld id="{C5614883-4C92-411E-A5D5-E5B5E9C06CFC}" type="slidenum">
              <a:rPr lang="he-IL" smtClean="0"/>
              <a:pPr/>
              <a:t>18</a:t>
            </a:fld>
            <a:endParaRPr lang="he-IL"/>
          </a:p>
        </p:txBody>
      </p:sp>
      <p:sp>
        <p:nvSpPr>
          <p:cNvPr id="4" name="Title 3"/>
          <p:cNvSpPr>
            <a:spLocks noGrp="1"/>
          </p:cNvSpPr>
          <p:nvPr>
            <p:ph type="title"/>
          </p:nvPr>
        </p:nvSpPr>
        <p:spPr>
          <a:xfrm>
            <a:off x="428596" y="482942"/>
            <a:ext cx="8229600" cy="1001842"/>
          </a:xfrm>
        </p:spPr>
        <p:txBody>
          <a:bodyPr>
            <a:normAutofit fontScale="90000"/>
          </a:bodyPr>
          <a:lstStyle/>
          <a:p>
            <a:pPr algn="ctr"/>
            <a:r>
              <a:rPr lang="en-US" dirty="0" smtClean="0">
                <a:solidFill>
                  <a:srgbClr val="1C0F7D"/>
                </a:solidFill>
                <a:latin typeface="David" pitchFamily="34" charset="-79"/>
                <a:cs typeface="David" pitchFamily="34" charset="-79"/>
              </a:rPr>
              <a:t>Creative thinking </a:t>
            </a:r>
            <a:r>
              <a:rPr lang="en-US" sz="4000" dirty="0" smtClean="0">
                <a:solidFill>
                  <a:srgbClr val="1C0F7D"/>
                </a:solidFill>
                <a:latin typeface="David" pitchFamily="34" charset="-79"/>
                <a:cs typeface="David" pitchFamily="34" charset="-79"/>
              </a:rPr>
              <a:t>and</a:t>
            </a:r>
            <a:r>
              <a:rPr lang="en-US" dirty="0" smtClean="0">
                <a:solidFill>
                  <a:srgbClr val="1C0F7D"/>
                </a:solidFill>
                <a:latin typeface="David" pitchFamily="34" charset="-79"/>
                <a:cs typeface="David" pitchFamily="34" charset="-79"/>
              </a:rPr>
              <a:t> algorithm routine thinking (students)</a:t>
            </a:r>
            <a:endParaRPr lang="he-IL" dirty="0">
              <a:solidFill>
                <a:srgbClr val="1C0F7D"/>
              </a:solidFill>
            </a:endParaRPr>
          </a:p>
        </p:txBody>
      </p:sp>
      <p:sp>
        <p:nvSpPr>
          <p:cNvPr id="5" name="Content Placeholder 4"/>
          <p:cNvSpPr>
            <a:spLocks noGrp="1"/>
          </p:cNvSpPr>
          <p:nvPr>
            <p:ph idx="1"/>
          </p:nvPr>
        </p:nvSpPr>
        <p:spPr>
          <a:xfrm>
            <a:off x="500034" y="1556792"/>
            <a:ext cx="8183880" cy="4515414"/>
          </a:xfrm>
        </p:spPr>
        <p:txBody>
          <a:bodyPr>
            <a:normAutofit fontScale="77500" lnSpcReduction="20000"/>
          </a:bodyPr>
          <a:lstStyle/>
          <a:p>
            <a:pPr marL="273050" indent="-273050">
              <a:lnSpc>
                <a:spcPct val="120000"/>
              </a:lnSpc>
              <a:spcBef>
                <a:spcPts val="600"/>
              </a:spcBef>
              <a:spcAft>
                <a:spcPts val="600"/>
              </a:spcAft>
              <a:buFont typeface="David" pitchFamily="34" charset="-79"/>
              <a:buChar char="•"/>
            </a:pPr>
            <a:r>
              <a:rPr lang="en-US" dirty="0" smtClean="0">
                <a:latin typeface="David" pitchFamily="34" charset="-79"/>
                <a:cs typeface="David" pitchFamily="34" charset="-79"/>
              </a:rPr>
              <a:t>Here we bring examples of creative thinking among students. Whenever the student showed a nonstandard or original solution to his project problem, we classified it as creative thinking:</a:t>
            </a:r>
          </a:p>
          <a:p>
            <a:pPr marL="273050" lvl="3" indent="-273050">
              <a:lnSpc>
                <a:spcPct val="120000"/>
              </a:lnSpc>
              <a:spcBef>
                <a:spcPts val="600"/>
              </a:spcBef>
              <a:spcAft>
                <a:spcPts val="600"/>
              </a:spcAft>
              <a:buClr>
                <a:schemeClr val="accent1"/>
              </a:buClr>
              <a:buFont typeface="David" pitchFamily="34" charset="-79"/>
              <a:buChar char="•"/>
            </a:pPr>
            <a:r>
              <a:rPr lang="en-US" sz="2000" i="1" dirty="0" smtClean="0">
                <a:latin typeface="David" pitchFamily="34" charset="-79"/>
                <a:cs typeface="David" pitchFamily="34" charset="-79"/>
              </a:rPr>
              <a:t>“One of the serious reasons that I created a coded controller is for "High Z". I want it to tell me who's on the BUS now, so others will not be able to reach it. This was one of the central problems. I could solve it without a controller. The controller is only to see who's on the BUS…to avoid collisions. It just monitors the BUS and does not allow anyone to get the BUS till it's free”. [student 5]</a:t>
            </a:r>
            <a:endParaRPr lang="en-US" sz="3200" i="1" dirty="0" smtClean="0">
              <a:latin typeface="David" pitchFamily="34" charset="-79"/>
              <a:cs typeface="David" pitchFamily="34" charset="-79"/>
            </a:endParaRPr>
          </a:p>
          <a:p>
            <a:pPr marL="273050" lvl="3" indent="-273050">
              <a:lnSpc>
                <a:spcPct val="120000"/>
              </a:lnSpc>
              <a:spcBef>
                <a:spcPts val="600"/>
              </a:spcBef>
              <a:spcAft>
                <a:spcPts val="600"/>
              </a:spcAft>
              <a:buClr>
                <a:schemeClr val="accent1"/>
              </a:buClr>
              <a:buFont typeface="David" pitchFamily="34" charset="-79"/>
              <a:buChar char="•"/>
            </a:pPr>
            <a:r>
              <a:rPr lang="en-US" sz="2000" i="1" dirty="0" smtClean="0">
                <a:latin typeface="David" pitchFamily="34" charset="-79"/>
                <a:cs typeface="David" pitchFamily="34" charset="-79"/>
              </a:rPr>
              <a:t>“The controller manages a dialog with you. That means, it asks yes or no questions and directs you according to this. The controller that I am developing now, it cost me my health; you don’t need any manual to work with it. It will just ask you yes or no questions. After you answer yes, it will tell you: "use the + and – keys to enter the watering time for valve one then press yes". After you press it will tell you: you did such and such”. [student 4]</a:t>
            </a:r>
            <a:r>
              <a:rPr lang="en-US" i="1" dirty="0" smtClean="0">
                <a:latin typeface="David" pitchFamily="34" charset="-79"/>
                <a:cs typeface="David" pitchFamily="34" charset="-79"/>
              </a:rPr>
              <a:t> </a:t>
            </a:r>
          </a:p>
          <a:p>
            <a:pPr lvl="0"/>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0034" y="1142984"/>
            <a:ext cx="8229600" cy="4525963"/>
          </a:xfrm>
        </p:spPr>
        <p:txBody>
          <a:bodyPr/>
          <a:lstStyle/>
          <a:p>
            <a:pPr algn="ctr">
              <a:buNone/>
            </a:pPr>
            <a:endParaRPr lang="he-IL" sz="2400" b="1" dirty="0" smtClean="0">
              <a:cs typeface="David" pitchFamily="2" charset="-79"/>
            </a:endParaRPr>
          </a:p>
          <a:p>
            <a:pPr>
              <a:buNone/>
            </a:pPr>
            <a:endParaRPr lang="he-IL" dirty="0"/>
          </a:p>
        </p:txBody>
      </p:sp>
      <p:sp>
        <p:nvSpPr>
          <p:cNvPr id="5" name="Slide Number Placeholder 4"/>
          <p:cNvSpPr>
            <a:spLocks noGrp="1"/>
          </p:cNvSpPr>
          <p:nvPr>
            <p:ph type="sldNum" sz="quarter" idx="12"/>
          </p:nvPr>
        </p:nvSpPr>
        <p:spPr/>
        <p:txBody>
          <a:bodyPr>
            <a:normAutofit/>
          </a:bodyPr>
          <a:lstStyle/>
          <a:p>
            <a:fld id="{C5614883-4C92-411E-A5D5-E5B5E9C06CFC}" type="slidenum">
              <a:rPr lang="he-IL" smtClean="0"/>
              <a:pPr/>
              <a:t>19</a:t>
            </a:fld>
            <a:endParaRPr lang="he-IL"/>
          </a:p>
        </p:txBody>
      </p:sp>
      <p:sp>
        <p:nvSpPr>
          <p:cNvPr id="3" name="Title 2"/>
          <p:cNvSpPr>
            <a:spLocks noGrp="1"/>
          </p:cNvSpPr>
          <p:nvPr>
            <p:ph type="title"/>
          </p:nvPr>
        </p:nvSpPr>
        <p:spPr>
          <a:xfrm>
            <a:off x="457200" y="357174"/>
            <a:ext cx="8229600" cy="695562"/>
          </a:xfrm>
        </p:spPr>
        <p:txBody>
          <a:bodyPr>
            <a:normAutofit/>
          </a:bodyPr>
          <a:lstStyle/>
          <a:p>
            <a:pPr algn="ctr"/>
            <a:r>
              <a:rPr lang="en-US" dirty="0" smtClean="0">
                <a:solidFill>
                  <a:srgbClr val="1C0F7D"/>
                </a:solidFill>
                <a:latin typeface="David" pitchFamily="34" charset="-79"/>
                <a:cs typeface="David" pitchFamily="34" charset="-79"/>
              </a:rPr>
              <a:t>Integrative thinking</a:t>
            </a:r>
            <a:endParaRPr lang="en-US" dirty="0">
              <a:solidFill>
                <a:srgbClr val="1C0F7D"/>
              </a:solidFill>
              <a:latin typeface="David" pitchFamily="34" charset="-79"/>
              <a:cs typeface="David" pitchFamily="34" charset="-79"/>
            </a:endParaRPr>
          </a:p>
        </p:txBody>
      </p:sp>
      <p:sp>
        <p:nvSpPr>
          <p:cNvPr id="7" name="Content Placeholder 4"/>
          <p:cNvSpPr txBox="1">
            <a:spLocks/>
          </p:cNvSpPr>
          <p:nvPr/>
        </p:nvSpPr>
        <p:spPr>
          <a:xfrm>
            <a:off x="500034" y="1124744"/>
            <a:ext cx="8183880" cy="4947462"/>
          </a:xfrm>
          <a:prstGeom prst="rect">
            <a:avLst/>
          </a:prstGeom>
        </p:spPr>
        <p:txBody>
          <a:bodyPr vert="horz" lIns="182880" tIns="91440">
            <a:normAutofit/>
          </a:bodyPr>
          <a:lstStyle/>
          <a:p>
            <a:pPr marL="265113" indent="-265113" algn="l" rtl="0">
              <a:spcBef>
                <a:spcPts val="600"/>
              </a:spcBef>
              <a:spcAft>
                <a:spcPts val="600"/>
              </a:spcAft>
              <a:buClr>
                <a:schemeClr val="accent1"/>
              </a:buClr>
              <a:buFont typeface="Arial" pitchFamily="34" charset="0"/>
              <a:buChar char="•"/>
            </a:pPr>
            <a:r>
              <a:rPr lang="en-US" sz="2000" dirty="0" smtClean="0">
                <a:latin typeface="David" pitchFamily="34" charset="-79"/>
                <a:cs typeface="David" pitchFamily="34" charset="-79"/>
              </a:rPr>
              <a:t>One of the experts (above 30 years seniority), called the electronics industry today “the industry of composition” [expert 14]. Meaning, systems use components (entire blocks) that were developed for different goals by other manufacturers. The accessibility to information on the internet brings us to use products, ideas and solutions for specific engineering problems. In order to use these opportunities, an engineer should develop integrative thinking. </a:t>
            </a:r>
          </a:p>
          <a:p>
            <a:pPr marL="265113" lvl="3" indent="-265113" algn="l" rtl="0">
              <a:spcBef>
                <a:spcPts val="600"/>
              </a:spcBef>
              <a:spcAft>
                <a:spcPts val="600"/>
              </a:spcAft>
              <a:buClr>
                <a:schemeClr val="accent1"/>
              </a:buClr>
              <a:buFont typeface="Arial" pitchFamily="34" charset="0"/>
              <a:buChar char="•"/>
            </a:pPr>
            <a:r>
              <a:rPr lang="en-US" sz="2000" i="1" dirty="0" smtClean="0">
                <a:latin typeface="David" pitchFamily="34" charset="-79"/>
                <a:cs typeface="David" pitchFamily="34" charset="-79"/>
              </a:rPr>
              <a:t>A large part of the abilities today is evolution and the fact that you gather a lot of things from different sources, and connect them together to do something new. The thinking now is how to integrate things that I know and things that I need, and is this the most appropriate for me?  Before, I had to break my head…how will I build it, in order to implement it? Today I go and see what they did, if it helps me I will take it from there. The thought now is how do I integrate things that I know and things that I need and will it be the most suitable for me? [expert 9]</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00034" y="285728"/>
            <a:ext cx="8183880" cy="1051560"/>
          </a:xfrm>
        </p:spPr>
        <p:txBody>
          <a:bodyPr>
            <a:noAutofit/>
          </a:bodyPr>
          <a:lstStyle/>
          <a:p>
            <a:pPr algn="ctr"/>
            <a:r>
              <a:rPr lang="en-US" sz="3200" dirty="0" smtClean="0">
                <a:solidFill>
                  <a:srgbClr val="002060"/>
                </a:solidFill>
                <a:latin typeface="David" pitchFamily="34" charset="-79"/>
                <a:cs typeface="David" pitchFamily="34" charset="-79"/>
              </a:rPr>
              <a:t>Introduction </a:t>
            </a:r>
            <a:r>
              <a:rPr lang="en-US" sz="3200" dirty="0" smtClean="0">
                <a:solidFill>
                  <a:srgbClr val="002060"/>
                </a:solidFill>
                <a:latin typeface="David" pitchFamily="34" charset="-79"/>
                <a:cs typeface="David" pitchFamily="34" charset="-79"/>
              </a:rPr>
              <a:t>: </a:t>
            </a:r>
            <a:r>
              <a:rPr lang="en-US" sz="3200" dirty="0" smtClean="0">
                <a:solidFill>
                  <a:srgbClr val="002060"/>
                </a:solidFill>
                <a:effectLst>
                  <a:outerShdw blurRad="38100" dist="38100" dir="2700000" algn="tl">
                    <a:srgbClr val="000000">
                      <a:alpha val="43137"/>
                    </a:srgbClr>
                  </a:outerShdw>
                </a:effectLst>
                <a:latin typeface="David" pitchFamily="34" charset="-79"/>
                <a:ea typeface="+mn-ea"/>
                <a:cs typeface="David" pitchFamily="34" charset="-79"/>
              </a:rPr>
              <a:t>Engineering</a:t>
            </a:r>
            <a:r>
              <a:rPr lang="en-US" sz="3200" dirty="0" smtClean="0">
                <a:solidFill>
                  <a:srgbClr val="002060"/>
                </a:solidFill>
                <a:latin typeface="David" pitchFamily="34" charset="-79"/>
                <a:ea typeface="+mn-ea"/>
                <a:cs typeface="David" pitchFamily="34" charset="-79"/>
              </a:rPr>
              <a:t> </a:t>
            </a:r>
            <a:r>
              <a:rPr lang="en-US" sz="3200" dirty="0" smtClean="0">
                <a:solidFill>
                  <a:srgbClr val="1C0F7D"/>
                </a:solidFill>
                <a:effectLst>
                  <a:outerShdw blurRad="38100" dist="38100" dir="2700000" algn="tl">
                    <a:srgbClr val="000000">
                      <a:alpha val="43137"/>
                    </a:srgbClr>
                  </a:outerShdw>
                </a:effectLst>
                <a:latin typeface="David" pitchFamily="34" charset="-79"/>
                <a:cs typeface="David" pitchFamily="34" charset="-79"/>
              </a:rPr>
              <a:t>thinking in project </a:t>
            </a:r>
            <a:r>
              <a:rPr lang="en-US" sz="3200" dirty="0" smtClean="0">
                <a:solidFill>
                  <a:srgbClr val="1C0F7D"/>
                </a:solidFill>
                <a:latin typeface="David" pitchFamily="34" charset="-79"/>
                <a:ea typeface="+mn-ea"/>
                <a:cs typeface="David" pitchFamily="34" charset="-79"/>
              </a:rPr>
              <a:t>design</a:t>
            </a:r>
            <a:endParaRPr lang="en-US" sz="3200" dirty="0">
              <a:solidFill>
                <a:srgbClr val="1C0F7D"/>
              </a:solidFill>
              <a:effectLst>
                <a:outerShdw blurRad="38100" dist="38100" dir="2700000" algn="tl">
                  <a:srgbClr val="000000">
                    <a:alpha val="43137"/>
                  </a:srgbClr>
                </a:outerShdw>
              </a:effectLst>
              <a:latin typeface="David" pitchFamily="34" charset="-79"/>
              <a:ea typeface="+mn-ea"/>
              <a:cs typeface="David" pitchFamily="34" charset="-79"/>
            </a:endParaRPr>
          </a:p>
        </p:txBody>
      </p:sp>
      <p:sp>
        <p:nvSpPr>
          <p:cNvPr id="5" name="TextBox 4"/>
          <p:cNvSpPr txBox="1"/>
          <p:nvPr/>
        </p:nvSpPr>
        <p:spPr>
          <a:xfrm>
            <a:off x="642910" y="1357298"/>
            <a:ext cx="7858180" cy="3902607"/>
          </a:xfrm>
          <a:prstGeom prst="rect">
            <a:avLst/>
          </a:prstGeom>
          <a:noFill/>
        </p:spPr>
        <p:txBody>
          <a:bodyPr wrap="square" rtlCol="0">
            <a:spAutoFit/>
          </a:bodyPr>
          <a:lstStyle/>
          <a:p>
            <a:pPr marL="265176" indent="-265176" algn="l" rtl="0">
              <a:lnSpc>
                <a:spcPct val="110000"/>
              </a:lnSpc>
              <a:spcBef>
                <a:spcPts val="600"/>
              </a:spcBef>
              <a:spcAft>
                <a:spcPts val="600"/>
              </a:spcAft>
              <a:buClr>
                <a:schemeClr val="accent1"/>
              </a:buClr>
              <a:buSzPct val="80000"/>
              <a:buFont typeface="Wingdings 2"/>
              <a:buChar char=""/>
            </a:pPr>
            <a:r>
              <a:rPr lang="en-US" sz="2400" dirty="0" smtClean="0">
                <a:latin typeface="David" pitchFamily="34" charset="-79"/>
                <a:cs typeface="David" pitchFamily="34" charset="-79"/>
              </a:rPr>
              <a:t>Fresh engineering graduates are involving in design of new artifacts. We use the name engineering design thinking to describe this kind of intellectual activity, which demands a specific type of thinking.</a:t>
            </a:r>
          </a:p>
          <a:p>
            <a:pPr marL="265176" indent="-265176" algn="l" rtl="0">
              <a:lnSpc>
                <a:spcPct val="110000"/>
              </a:lnSpc>
              <a:spcBef>
                <a:spcPts val="600"/>
              </a:spcBef>
              <a:spcAft>
                <a:spcPts val="600"/>
              </a:spcAft>
              <a:buClr>
                <a:schemeClr val="accent1"/>
              </a:buClr>
              <a:buSzPct val="80000"/>
              <a:buFont typeface="Wingdings 2"/>
              <a:buChar char=""/>
            </a:pPr>
            <a:r>
              <a:rPr lang="en-US" sz="2400" dirty="0" smtClean="0">
                <a:latin typeface="David" pitchFamily="34" charset="-79"/>
                <a:cs typeface="David" pitchFamily="34" charset="-79"/>
              </a:rPr>
              <a:t>“Design thinking reflects the complex processes of inquiry and learning that designers perform in a systems context, making decisions…, often working on teams in a social process, and “speaking” several languages with each other…” (</a:t>
            </a:r>
            <a:r>
              <a:rPr lang="en-US" sz="2400" dirty="0" err="1" smtClean="0">
                <a:latin typeface="David" pitchFamily="34" charset="-79"/>
                <a:cs typeface="David" pitchFamily="34" charset="-79"/>
                <a:hlinkClick r:id="rId2"/>
              </a:rPr>
              <a:t>Dym</a:t>
            </a:r>
            <a:r>
              <a:rPr lang="en-US" sz="2400" dirty="0" smtClean="0">
                <a:latin typeface="David" pitchFamily="34" charset="-79"/>
                <a:cs typeface="David" pitchFamily="34" charset="-79"/>
                <a:hlinkClick r:id="rId2"/>
              </a:rPr>
              <a:t> </a:t>
            </a:r>
            <a:r>
              <a:rPr lang="en-US" sz="2400" dirty="0" smtClean="0">
                <a:latin typeface="David" pitchFamily="34" charset="-79"/>
                <a:cs typeface="David" pitchFamily="34" charset="-79"/>
              </a:rPr>
              <a:t>at all</a:t>
            </a:r>
            <a:r>
              <a:rPr lang="en-US" sz="2400" dirty="0" smtClean="0">
                <a:latin typeface="David" pitchFamily="34" charset="-79"/>
                <a:cs typeface="David" pitchFamily="34" charset="-79"/>
                <a:hlinkClick r:id="rId3"/>
              </a:rPr>
              <a:t>, </a:t>
            </a:r>
            <a:r>
              <a:rPr lang="en-US" sz="2400" dirty="0" smtClean="0">
                <a:latin typeface="David" pitchFamily="34" charset="-79"/>
                <a:cs typeface="David" pitchFamily="34" charset="-79"/>
                <a:hlinkClick r:id="rId2"/>
              </a:rPr>
              <a:t>2005</a:t>
            </a:r>
            <a:r>
              <a:rPr lang="en-US" sz="2400" dirty="0" smtClean="0">
                <a:latin typeface="David" pitchFamily="34" charset="-79"/>
                <a:cs typeface="David" pitchFamily="34" charset="-79"/>
              </a:rPr>
              <a:t>)</a:t>
            </a:r>
            <a:endParaRPr lang="en-US" sz="2400" dirty="0">
              <a:latin typeface="David" pitchFamily="34" charset="-79"/>
              <a:cs typeface="David" pitchFamily="34" charset="-79"/>
            </a:endParaRPr>
          </a:p>
        </p:txBody>
      </p:sp>
      <p:sp>
        <p:nvSpPr>
          <p:cNvPr id="6" name="Slide Number Placeholder 5"/>
          <p:cNvSpPr>
            <a:spLocks noGrp="1"/>
          </p:cNvSpPr>
          <p:nvPr>
            <p:ph type="sldNum" sz="quarter" idx="12"/>
          </p:nvPr>
        </p:nvSpPr>
        <p:spPr/>
        <p:txBody>
          <a:bodyPr/>
          <a:lstStyle/>
          <a:p>
            <a:fld id="{C5614883-4C92-411E-A5D5-E5B5E9C06CFC}" type="slidenum">
              <a:rPr lang="he-IL" smtClean="0"/>
              <a:pPr/>
              <a:t>2</a:t>
            </a:fld>
            <a:endParaRPr lang="he-IL"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768" decel="100000"/>
                                        <p:tgtEl>
                                          <p:spTgt spid="10242"/>
                                        </p:tgtEl>
                                      </p:cBhvr>
                                    </p:animEffect>
                                    <p:animScale>
                                      <p:cBhvr>
                                        <p:cTn id="8" dur="768" decel="100000"/>
                                        <p:tgtEl>
                                          <p:spTgt spid="10242"/>
                                        </p:tgtEl>
                                      </p:cBhvr>
                                      <p:from x="10000" y="10000"/>
                                      <p:to x="200000" y="450000"/>
                                    </p:animScale>
                                    <p:animScale>
                                      <p:cBhvr>
                                        <p:cTn id="9" dur="1230" accel="100000" fill="hold">
                                          <p:stCondLst>
                                            <p:cond delay="768"/>
                                          </p:stCondLst>
                                        </p:cTn>
                                        <p:tgtEl>
                                          <p:spTgt spid="10242"/>
                                        </p:tgtEl>
                                      </p:cBhvr>
                                      <p:from x="200000" y="450000"/>
                                      <p:to x="100000" y="100000"/>
                                    </p:animScale>
                                    <p:set>
                                      <p:cBhvr>
                                        <p:cTn id="10" dur="768" fill="hold"/>
                                        <p:tgtEl>
                                          <p:spTgt spid="10242"/>
                                        </p:tgtEl>
                                        <p:attrNameLst>
                                          <p:attrName>ppt_x</p:attrName>
                                        </p:attrNameLst>
                                      </p:cBhvr>
                                      <p:to>
                                        <p:strVal val="(0.5)"/>
                                      </p:to>
                                    </p:set>
                                    <p:anim from="(0.5)" to="(#ppt_x)" calcmode="lin" valueType="num">
                                      <p:cBhvr>
                                        <p:cTn id="11" dur="1230" accel="100000" fill="hold">
                                          <p:stCondLst>
                                            <p:cond delay="768"/>
                                          </p:stCondLst>
                                        </p:cTn>
                                        <p:tgtEl>
                                          <p:spTgt spid="10242"/>
                                        </p:tgtEl>
                                        <p:attrNameLst>
                                          <p:attrName>ppt_x</p:attrName>
                                        </p:attrNameLst>
                                      </p:cBhvr>
                                    </p:anim>
                                    <p:set>
                                      <p:cBhvr>
                                        <p:cTn id="12" dur="768" fill="hold"/>
                                        <p:tgtEl>
                                          <p:spTgt spid="10242"/>
                                        </p:tgtEl>
                                        <p:attrNameLst>
                                          <p:attrName>ppt_y</p:attrName>
                                        </p:attrNameLst>
                                      </p:cBhvr>
                                      <p:to>
                                        <p:strVal val="(#ppt_y+0.4)"/>
                                      </p:to>
                                    </p:set>
                                    <p:anim from="(#ppt_y+0.4)" to="(#ppt_y)" calcmode="lin" valueType="num">
                                      <p:cBhvr>
                                        <p:cTn id="13" dur="1230" accel="100000" fill="hold">
                                          <p:stCondLst>
                                            <p:cond delay="768"/>
                                          </p:stCondLst>
                                        </p:cTn>
                                        <p:tgtEl>
                                          <p:spTgt spid="1024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428604"/>
            <a:ext cx="8183880" cy="768148"/>
          </a:xfrm>
        </p:spPr>
        <p:txBody>
          <a:bodyPr>
            <a:normAutofit/>
          </a:bodyPr>
          <a:lstStyle/>
          <a:p>
            <a:pPr algn="ctr"/>
            <a:r>
              <a:rPr lang="en-US" dirty="0" smtClean="0">
                <a:solidFill>
                  <a:srgbClr val="1C0F7D"/>
                </a:solidFill>
                <a:latin typeface="David" pitchFamily="34" charset="-79"/>
                <a:cs typeface="David" pitchFamily="34" charset="-79"/>
              </a:rPr>
              <a:t>Integrative thinking (cont.)</a:t>
            </a:r>
            <a:endParaRPr lang="en-US" dirty="0" smtClean="0">
              <a:solidFill>
                <a:srgbClr val="1C0F7D"/>
              </a:solidFill>
            </a:endParaRPr>
          </a:p>
        </p:txBody>
      </p:sp>
      <p:sp>
        <p:nvSpPr>
          <p:cNvPr id="4" name="Slide Number Placeholder 3"/>
          <p:cNvSpPr>
            <a:spLocks noGrp="1"/>
          </p:cNvSpPr>
          <p:nvPr>
            <p:ph type="sldNum" sz="quarter" idx="12"/>
          </p:nvPr>
        </p:nvSpPr>
        <p:spPr/>
        <p:txBody>
          <a:bodyPr>
            <a:normAutofit/>
          </a:bodyPr>
          <a:lstStyle/>
          <a:p>
            <a:fld id="{C5614883-4C92-411E-A5D5-E5B5E9C06CFC}" type="slidenum">
              <a:rPr lang="he-IL" smtClean="0"/>
              <a:pPr/>
              <a:t>20</a:t>
            </a:fld>
            <a:endParaRPr lang="he-IL" dirty="0"/>
          </a:p>
        </p:txBody>
      </p:sp>
      <p:sp>
        <p:nvSpPr>
          <p:cNvPr id="5" name="Content Placeholder 4"/>
          <p:cNvSpPr txBox="1">
            <a:spLocks/>
          </p:cNvSpPr>
          <p:nvPr/>
        </p:nvSpPr>
        <p:spPr>
          <a:xfrm>
            <a:off x="500034" y="1340768"/>
            <a:ext cx="8183880" cy="4731438"/>
          </a:xfrm>
          <a:prstGeom prst="rect">
            <a:avLst/>
          </a:prstGeom>
        </p:spPr>
        <p:txBody>
          <a:bodyPr vert="horz" lIns="182880" tIns="91440">
            <a:normAutofit fontScale="70000" lnSpcReduction="20000"/>
          </a:bodyPr>
          <a:lstStyle/>
          <a:p>
            <a:pPr marL="265176" indent="-265176" algn="just" rtl="0">
              <a:spcBef>
                <a:spcPts val="250"/>
              </a:spcBef>
              <a:buClr>
                <a:schemeClr val="accent1"/>
              </a:buClr>
              <a:buSzPct val="80000"/>
              <a:buFont typeface="Wingdings 2"/>
              <a:buChar char=""/>
            </a:pPr>
            <a:r>
              <a:rPr lang="en-US" sz="2800" i="1" dirty="0" smtClean="0">
                <a:latin typeface="David" pitchFamily="34" charset="-79"/>
                <a:cs typeface="David" pitchFamily="34" charset="-79"/>
              </a:rPr>
              <a:t>Electronic engineering today… is playing LEGO if you know how to develop the LEGO. Take for example the issue of development today ha…assuming they know the technology; they know the input and the output. They say: ok. I have the LEGO…all the logic design is LEGO…in digital electronics it's usually this way and digital electronics is about 70% - 80% of the whole electronics, in my opinion, it may not be exact. Actually you use…you learn to use integrated circuits in the field of RF, that's the only difference. Take E. for example…yes E. It is for many years a successful company. It had two or three things of their own, self developed, all the other products were, what we jokingly call, confectioned products. They took a system…from R… attached it …let say to a sound system…they joined it to an electro-optic system and fitted it to a product. Actually the project manager had to characterize the product according to is connections with the defense market, ok? What they did actually they stuck things together, ok, took from here and from there integrated it and made it an E.'s system. It's a pure LEGO even in principal…every institute here works this way, not only digital electronics but electro-optics, RF, and other sophisticated systems as well. [expert 14]  </a:t>
            </a:r>
            <a:endParaRPr lang="en-US" sz="4000" i="1" dirty="0" smtClean="0">
              <a:latin typeface="David" pitchFamily="34" charset="-79"/>
              <a:cs typeface="David" pitchFamily="34" charset="-79"/>
            </a:endParaRPr>
          </a:p>
          <a:p>
            <a:pPr marL="265176" lvl="0" indent="-265176" algn="just" rtl="0">
              <a:spcBef>
                <a:spcPts val="250"/>
              </a:spcBef>
              <a:buClr>
                <a:schemeClr val="accent1"/>
              </a:buClr>
              <a:buSzPct val="80000"/>
              <a:buFont typeface="Wingdings 2"/>
              <a:buChar char=""/>
            </a:pPr>
            <a:endParaRPr lang="en-US" sz="2800" dirty="0" smtClean="0"/>
          </a:p>
          <a:p>
            <a:pPr marL="265176" indent="-265176" algn="just" rtl="0">
              <a:spcBef>
                <a:spcPts val="250"/>
              </a:spcBef>
              <a:buClr>
                <a:schemeClr val="accent1"/>
              </a:buClr>
              <a:buSzPct val="80000"/>
              <a:buFont typeface="Wingdings 2"/>
              <a:buChar char=""/>
            </a:pPr>
            <a:endParaRPr lang="en-US" sz="2800" dirty="0" smtClean="0"/>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76672"/>
            <a:ext cx="8183880" cy="1051560"/>
          </a:xfrm>
        </p:spPr>
        <p:txBody>
          <a:bodyPr>
            <a:noAutofit/>
          </a:bodyPr>
          <a:lstStyle/>
          <a:p>
            <a:pPr algn="ctr"/>
            <a:r>
              <a:rPr lang="en-US" dirty="0" smtClean="0">
                <a:solidFill>
                  <a:srgbClr val="1C0F7D"/>
                </a:solidFill>
                <a:latin typeface="David" pitchFamily="34" charset="-79"/>
                <a:cs typeface="David" pitchFamily="34" charset="-79"/>
              </a:rPr>
              <a:t>Appearance  of  integrative  thinking  in students’ works</a:t>
            </a:r>
            <a:endParaRPr lang="he-IL" dirty="0">
              <a:solidFill>
                <a:srgbClr val="1C0F7D"/>
              </a:solidFill>
            </a:endParaRPr>
          </a:p>
        </p:txBody>
      </p:sp>
      <p:sp>
        <p:nvSpPr>
          <p:cNvPr id="4" name="Slide Number Placeholder 3"/>
          <p:cNvSpPr>
            <a:spLocks noGrp="1"/>
          </p:cNvSpPr>
          <p:nvPr>
            <p:ph type="sldNum" sz="quarter" idx="12"/>
          </p:nvPr>
        </p:nvSpPr>
        <p:spPr/>
        <p:txBody>
          <a:bodyPr>
            <a:normAutofit/>
          </a:bodyPr>
          <a:lstStyle/>
          <a:p>
            <a:fld id="{C5614883-4C92-411E-A5D5-E5B5E9C06CFC}" type="slidenum">
              <a:rPr lang="he-IL" smtClean="0"/>
              <a:pPr/>
              <a:t>21</a:t>
            </a:fld>
            <a:endParaRPr lang="he-IL" dirty="0"/>
          </a:p>
        </p:txBody>
      </p:sp>
      <p:sp>
        <p:nvSpPr>
          <p:cNvPr id="6" name="Content Placeholder 5"/>
          <p:cNvSpPr>
            <a:spLocks noGrp="1"/>
          </p:cNvSpPr>
          <p:nvPr>
            <p:ph idx="1"/>
          </p:nvPr>
        </p:nvSpPr>
        <p:spPr>
          <a:xfrm>
            <a:off x="428596" y="1556792"/>
            <a:ext cx="8183880" cy="4572032"/>
          </a:xfrm>
        </p:spPr>
        <p:txBody>
          <a:bodyPr>
            <a:normAutofit/>
          </a:bodyPr>
          <a:lstStyle/>
          <a:p>
            <a:pPr marL="265113" lvl="3" indent="-265113">
              <a:spcBef>
                <a:spcPts val="600"/>
              </a:spcBef>
              <a:spcAft>
                <a:spcPts val="600"/>
              </a:spcAft>
              <a:buClr>
                <a:schemeClr val="accent1"/>
              </a:buClr>
              <a:buFont typeface="Arial" pitchFamily="34" charset="0"/>
              <a:buChar char="•"/>
            </a:pPr>
            <a:r>
              <a:rPr lang="en-US" sz="2000" i="1" dirty="0" smtClean="0">
                <a:latin typeface="David" pitchFamily="34" charset="-79"/>
                <a:cs typeface="David" pitchFamily="34" charset="-79"/>
              </a:rPr>
              <a:t>I had two main lines. One is to design an assisting hardware for testing. Meaning, I had some purchased data acquisition to make the samples and so. From there…it's not good enough; it works with its voltage levels. It sometimes has problems of loading so it needs some buffering. [student 8]</a:t>
            </a:r>
            <a:r>
              <a:rPr lang="ar-SA" i="1" dirty="0" smtClean="0">
                <a:latin typeface="David" pitchFamily="34" charset="-79"/>
              </a:rPr>
              <a:t> </a:t>
            </a:r>
            <a:endParaRPr lang="en-US" i="1" dirty="0" smtClean="0">
              <a:latin typeface="David" pitchFamily="34" charset="-79"/>
              <a:cs typeface="David" pitchFamily="34" charset="-79"/>
            </a:endParaRPr>
          </a:p>
          <a:p>
            <a:pPr marL="265113" indent="-265113">
              <a:spcBef>
                <a:spcPts val="600"/>
              </a:spcBef>
              <a:spcAft>
                <a:spcPts val="600"/>
              </a:spcAft>
              <a:buFont typeface="Arial" pitchFamily="34" charset="0"/>
              <a:buChar char="•"/>
            </a:pPr>
            <a:r>
              <a:rPr lang="en-US" sz="2400" dirty="0" smtClean="0">
                <a:latin typeface="David" pitchFamily="34" charset="-79"/>
                <a:cs typeface="David" pitchFamily="34" charset="-79"/>
              </a:rPr>
              <a:t>The next citation refers to the economical aspects of using existing solutions when designing a new system:</a:t>
            </a:r>
          </a:p>
          <a:p>
            <a:pPr marL="265113" lvl="3" indent="-265113">
              <a:spcBef>
                <a:spcPts val="600"/>
              </a:spcBef>
              <a:spcAft>
                <a:spcPts val="600"/>
              </a:spcAft>
              <a:buClr>
                <a:schemeClr val="accent1"/>
              </a:buClr>
              <a:buFont typeface="Arial" pitchFamily="34" charset="0"/>
              <a:buChar char="•"/>
            </a:pPr>
            <a:r>
              <a:rPr lang="en-US" sz="2000" i="1" dirty="0" smtClean="0">
                <a:latin typeface="David" pitchFamily="34" charset="-79"/>
                <a:cs typeface="David" pitchFamily="34" charset="-79"/>
              </a:rPr>
              <a:t>Once we went towards a SRU (buying a ready one) we decided to add some more options, such as PLLs. This was supposed to save us a lot of money. Today, we purchase it from National Instruments and say: let's save this money. The cost of developing such a SRU is 20,000$. So, since we already invested this money, it is better to use it (efficiently both now and in future projects). [student 5] </a:t>
            </a:r>
            <a:r>
              <a:rPr lang="en-US" i="1" dirty="0" smtClean="0">
                <a:latin typeface="David" pitchFamily="34" charset="-79"/>
                <a:cs typeface="David" pitchFamily="34" charset="-79"/>
              </a:rPr>
              <a:t> </a:t>
            </a:r>
            <a:endParaRPr lang="en-US" sz="4000" i="1" dirty="0" smtClean="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428604"/>
            <a:ext cx="8183880" cy="642942"/>
          </a:xfrm>
        </p:spPr>
        <p:txBody>
          <a:bodyPr>
            <a:normAutofit/>
          </a:bodyPr>
          <a:lstStyle/>
          <a:p>
            <a:pPr algn="ctr"/>
            <a:r>
              <a:rPr lang="en-US" dirty="0" smtClean="0">
                <a:solidFill>
                  <a:srgbClr val="1C0F7D"/>
                </a:solidFill>
                <a:latin typeface="David" pitchFamily="34" charset="-79"/>
                <a:cs typeface="David" pitchFamily="34" charset="-79"/>
              </a:rPr>
              <a:t>Conclusions</a:t>
            </a:r>
          </a:p>
        </p:txBody>
      </p:sp>
      <p:sp>
        <p:nvSpPr>
          <p:cNvPr id="3" name="Content Placeholder 2"/>
          <p:cNvSpPr>
            <a:spLocks noGrp="1"/>
          </p:cNvSpPr>
          <p:nvPr>
            <p:ph idx="1"/>
          </p:nvPr>
        </p:nvSpPr>
        <p:spPr>
          <a:xfrm>
            <a:off x="428596" y="1142984"/>
            <a:ext cx="8183880" cy="4806296"/>
          </a:xfrm>
        </p:spPr>
        <p:txBody>
          <a:bodyPr>
            <a:noAutofit/>
          </a:bodyPr>
          <a:lstStyle/>
          <a:p>
            <a:r>
              <a:rPr lang="en-US" sz="2200" dirty="0" smtClean="0">
                <a:latin typeface="David" pitchFamily="34" charset="-79"/>
                <a:cs typeface="David" pitchFamily="34" charset="-79"/>
              </a:rPr>
              <a:t>In our efforts to understand the nature of engineering design thinking, we tried to characterize it. The way we approached this task included a set of interviews with experts from the field of EEE. In the second step of this research, we identified those characteristics in students' work while designing their first engineering project. Here we focused only on a few of the characteristics. As shown above, engineering thinking is concrete. It takes into consideration the customer needs, financial aspects, what already exists in the field and sufficient tolerances. Engineering thinking is composed of both creative and algorithmic routine thinking. In our opinion, educators should aim in both their curriculum and teaching efforts towards enhancing these abilities among their students. The appropriate environment for these activities might be the hi-tech industry where real engineering design is performed.</a:t>
            </a:r>
            <a:endParaRPr lang="en-US" sz="2200" dirty="0">
              <a:latin typeface="David" pitchFamily="34" charset="-79"/>
              <a:cs typeface="David" pitchFamily="34" charset="-79"/>
            </a:endParaRPr>
          </a:p>
        </p:txBody>
      </p:sp>
      <p:sp>
        <p:nvSpPr>
          <p:cNvPr id="4" name="Slide Number Placeholder 3"/>
          <p:cNvSpPr>
            <a:spLocks noGrp="1"/>
          </p:cNvSpPr>
          <p:nvPr>
            <p:ph type="sldNum" sz="quarter" idx="12"/>
          </p:nvPr>
        </p:nvSpPr>
        <p:spPr/>
        <p:txBody>
          <a:bodyPr/>
          <a:lstStyle/>
          <a:p>
            <a:fld id="{C5614883-4C92-411E-A5D5-E5B5E9C06CFC}" type="slidenum">
              <a:rPr lang="he-IL" smtClean="0"/>
              <a:pPr/>
              <a:t>22</a:t>
            </a:fld>
            <a:endParaRPr lang="he-I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7544" y="649248"/>
            <a:ext cx="8183880" cy="1051560"/>
          </a:xfrm>
        </p:spPr>
        <p:txBody>
          <a:bodyPr>
            <a:noAutofit/>
          </a:bodyPr>
          <a:lstStyle/>
          <a:p>
            <a:pPr algn="ctr"/>
            <a:r>
              <a:rPr lang="en-US" sz="3200" dirty="0" smtClean="0">
                <a:solidFill>
                  <a:srgbClr val="002060"/>
                </a:solidFill>
                <a:latin typeface="David" pitchFamily="34" charset="-79"/>
                <a:cs typeface="David" pitchFamily="34" charset="-79"/>
              </a:rPr>
              <a:t>Introduction : </a:t>
            </a:r>
            <a:r>
              <a:rPr lang="en-US" sz="3200" dirty="0" smtClean="0">
                <a:solidFill>
                  <a:srgbClr val="002060"/>
                </a:solidFill>
                <a:effectLst>
                  <a:outerShdw blurRad="38100" dist="38100" dir="2700000" algn="tl">
                    <a:srgbClr val="000000">
                      <a:alpha val="43137"/>
                    </a:srgbClr>
                  </a:outerShdw>
                </a:effectLst>
                <a:latin typeface="David" pitchFamily="34" charset="-79"/>
                <a:ea typeface="+mn-ea"/>
                <a:cs typeface="David" pitchFamily="34" charset="-79"/>
              </a:rPr>
              <a:t>Engineering</a:t>
            </a:r>
            <a:r>
              <a:rPr lang="en-US" sz="3200" dirty="0" smtClean="0">
                <a:solidFill>
                  <a:srgbClr val="002060"/>
                </a:solidFill>
                <a:latin typeface="David" pitchFamily="34" charset="-79"/>
                <a:ea typeface="+mn-ea"/>
                <a:cs typeface="David" pitchFamily="34" charset="-79"/>
              </a:rPr>
              <a:t> </a:t>
            </a:r>
            <a:r>
              <a:rPr lang="en-US" sz="3200" dirty="0" smtClean="0">
                <a:solidFill>
                  <a:srgbClr val="1C0F7D"/>
                </a:solidFill>
                <a:effectLst>
                  <a:outerShdw blurRad="38100" dist="38100" dir="2700000" algn="tl">
                    <a:srgbClr val="000000">
                      <a:alpha val="43137"/>
                    </a:srgbClr>
                  </a:outerShdw>
                </a:effectLst>
                <a:latin typeface="David" pitchFamily="34" charset="-79"/>
                <a:cs typeface="David" pitchFamily="34" charset="-79"/>
              </a:rPr>
              <a:t>thinking in project </a:t>
            </a:r>
            <a:r>
              <a:rPr lang="en-US" sz="3200" dirty="0" smtClean="0">
                <a:solidFill>
                  <a:srgbClr val="1C0F7D"/>
                </a:solidFill>
                <a:latin typeface="David" pitchFamily="34" charset="-79"/>
                <a:ea typeface="+mn-ea"/>
                <a:cs typeface="David" pitchFamily="34" charset="-79"/>
              </a:rPr>
              <a:t>design (Cont.)</a:t>
            </a:r>
            <a:endParaRPr lang="en-US" sz="3200" dirty="0">
              <a:solidFill>
                <a:srgbClr val="1C0F7D"/>
              </a:solidFill>
              <a:effectLst>
                <a:outerShdw blurRad="38100" dist="38100" dir="2700000" algn="tl">
                  <a:srgbClr val="000000">
                    <a:alpha val="43137"/>
                  </a:srgbClr>
                </a:outerShdw>
              </a:effectLst>
              <a:latin typeface="David" pitchFamily="34" charset="-79"/>
              <a:ea typeface="+mn-ea"/>
              <a:cs typeface="David" pitchFamily="34" charset="-79"/>
            </a:endParaRPr>
          </a:p>
        </p:txBody>
      </p:sp>
      <p:sp>
        <p:nvSpPr>
          <p:cNvPr id="5" name="TextBox 4"/>
          <p:cNvSpPr txBox="1"/>
          <p:nvPr/>
        </p:nvSpPr>
        <p:spPr>
          <a:xfrm>
            <a:off x="642910" y="2037616"/>
            <a:ext cx="7858180" cy="3090077"/>
          </a:xfrm>
          <a:prstGeom prst="rect">
            <a:avLst/>
          </a:prstGeom>
          <a:noFill/>
        </p:spPr>
        <p:txBody>
          <a:bodyPr wrap="square" rtlCol="0">
            <a:spAutoFit/>
          </a:bodyPr>
          <a:lstStyle/>
          <a:p>
            <a:pPr marL="265176" indent="-265176" algn="l" rtl="0">
              <a:lnSpc>
                <a:spcPct val="110000"/>
              </a:lnSpc>
              <a:spcBef>
                <a:spcPts val="600"/>
              </a:spcBef>
              <a:spcAft>
                <a:spcPts val="600"/>
              </a:spcAft>
              <a:buClr>
                <a:schemeClr val="accent1"/>
              </a:buClr>
              <a:buSzPct val="80000"/>
              <a:buFont typeface="Wingdings 2"/>
              <a:buChar char=""/>
            </a:pPr>
            <a:r>
              <a:rPr lang="en-US" sz="2400" dirty="0" smtClean="0">
                <a:latin typeface="David" pitchFamily="34" charset="-79"/>
                <a:cs typeface="David" pitchFamily="34" charset="-79"/>
              </a:rPr>
              <a:t>It is important for educators in all areas of engineering to understand the nature of engineering design thinking.</a:t>
            </a:r>
          </a:p>
          <a:p>
            <a:pPr marL="265176" indent="-265176" algn="l" rtl="0">
              <a:lnSpc>
                <a:spcPct val="110000"/>
              </a:lnSpc>
              <a:spcBef>
                <a:spcPts val="600"/>
              </a:spcBef>
              <a:spcAft>
                <a:spcPts val="600"/>
              </a:spcAft>
              <a:buClr>
                <a:schemeClr val="accent1"/>
              </a:buClr>
              <a:buSzPct val="80000"/>
              <a:buFont typeface="Wingdings 2"/>
              <a:buChar char=""/>
            </a:pPr>
            <a:r>
              <a:rPr lang="en-US" sz="2400" dirty="0" smtClean="0">
                <a:latin typeface="David" pitchFamily="34" charset="-79"/>
                <a:cs typeface="David" pitchFamily="34" charset="-79"/>
              </a:rPr>
              <a:t>  In order to reduce the gap between knowledge and skills acquired by novice graduates and market demands, it is advisable to develop engineering thinking already in the course of B.Sc. studies. This may help them to soften the transition from the academia to real work.</a:t>
            </a:r>
          </a:p>
        </p:txBody>
      </p:sp>
      <p:sp>
        <p:nvSpPr>
          <p:cNvPr id="6" name="Slide Number Placeholder 5"/>
          <p:cNvSpPr>
            <a:spLocks noGrp="1"/>
          </p:cNvSpPr>
          <p:nvPr>
            <p:ph type="sldNum" sz="quarter" idx="12"/>
          </p:nvPr>
        </p:nvSpPr>
        <p:spPr/>
        <p:txBody>
          <a:bodyPr/>
          <a:lstStyle/>
          <a:p>
            <a:fld id="{C5614883-4C92-411E-A5D5-E5B5E9C06CFC}" type="slidenum">
              <a:rPr lang="he-IL" smtClean="0"/>
              <a:pPr/>
              <a:t>3</a:t>
            </a:fld>
            <a:endParaRPr lang="he-IL"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768" decel="100000"/>
                                        <p:tgtEl>
                                          <p:spTgt spid="10242"/>
                                        </p:tgtEl>
                                      </p:cBhvr>
                                    </p:animEffect>
                                    <p:animScale>
                                      <p:cBhvr>
                                        <p:cTn id="8" dur="768" decel="100000"/>
                                        <p:tgtEl>
                                          <p:spTgt spid="10242"/>
                                        </p:tgtEl>
                                      </p:cBhvr>
                                      <p:from x="10000" y="10000"/>
                                      <p:to x="200000" y="450000"/>
                                    </p:animScale>
                                    <p:animScale>
                                      <p:cBhvr>
                                        <p:cTn id="9" dur="1230" accel="100000" fill="hold">
                                          <p:stCondLst>
                                            <p:cond delay="768"/>
                                          </p:stCondLst>
                                        </p:cTn>
                                        <p:tgtEl>
                                          <p:spTgt spid="10242"/>
                                        </p:tgtEl>
                                      </p:cBhvr>
                                      <p:from x="200000" y="450000"/>
                                      <p:to x="100000" y="100000"/>
                                    </p:animScale>
                                    <p:set>
                                      <p:cBhvr>
                                        <p:cTn id="10" dur="768" fill="hold"/>
                                        <p:tgtEl>
                                          <p:spTgt spid="10242"/>
                                        </p:tgtEl>
                                        <p:attrNameLst>
                                          <p:attrName>ppt_x</p:attrName>
                                        </p:attrNameLst>
                                      </p:cBhvr>
                                      <p:to>
                                        <p:strVal val="(0.5)"/>
                                      </p:to>
                                    </p:set>
                                    <p:anim from="(0.5)" to="(#ppt_x)" calcmode="lin" valueType="num">
                                      <p:cBhvr>
                                        <p:cTn id="11" dur="1230" accel="100000" fill="hold">
                                          <p:stCondLst>
                                            <p:cond delay="768"/>
                                          </p:stCondLst>
                                        </p:cTn>
                                        <p:tgtEl>
                                          <p:spTgt spid="10242"/>
                                        </p:tgtEl>
                                        <p:attrNameLst>
                                          <p:attrName>ppt_x</p:attrName>
                                        </p:attrNameLst>
                                      </p:cBhvr>
                                    </p:anim>
                                    <p:set>
                                      <p:cBhvr>
                                        <p:cTn id="12" dur="768" fill="hold"/>
                                        <p:tgtEl>
                                          <p:spTgt spid="10242"/>
                                        </p:tgtEl>
                                        <p:attrNameLst>
                                          <p:attrName>ppt_y</p:attrName>
                                        </p:attrNameLst>
                                      </p:cBhvr>
                                      <p:to>
                                        <p:strVal val="(#ppt_y+0.4)"/>
                                      </p:to>
                                    </p:set>
                                    <p:anim from="(#ppt_y+0.4)" to="(#ppt_y)" calcmode="lin" valueType="num">
                                      <p:cBhvr>
                                        <p:cTn id="13" dur="1230" accel="100000" fill="hold">
                                          <p:stCondLst>
                                            <p:cond delay="768"/>
                                          </p:stCondLst>
                                        </p:cTn>
                                        <p:tgtEl>
                                          <p:spTgt spid="1024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95536" y="1052736"/>
            <a:ext cx="8072494" cy="1051560"/>
          </a:xfrm>
        </p:spPr>
        <p:txBody>
          <a:bodyPr>
            <a:noAutofit/>
          </a:bodyPr>
          <a:lstStyle/>
          <a:p>
            <a:pPr algn="ctr"/>
            <a:r>
              <a:rPr lang="en-US" sz="3200" dirty="0" smtClean="0">
                <a:solidFill>
                  <a:srgbClr val="1C0F7D"/>
                </a:solidFill>
                <a:latin typeface="David" pitchFamily="34" charset="-79"/>
                <a:ea typeface="+mn-ea"/>
                <a:cs typeface="David" pitchFamily="34" charset="-79"/>
              </a:rPr>
              <a:t>The internship program in the </a:t>
            </a:r>
            <a:r>
              <a:rPr lang="en-US" sz="3200" dirty="0" smtClean="0">
                <a:solidFill>
                  <a:srgbClr val="1C0F7D"/>
                </a:solidFill>
                <a:latin typeface="David" pitchFamily="34" charset="-79"/>
                <a:cs typeface="David" pitchFamily="34" charset="-79"/>
              </a:rPr>
              <a:t>EEE </a:t>
            </a:r>
            <a:r>
              <a:rPr lang="en-US" sz="3200" dirty="0" smtClean="0">
                <a:solidFill>
                  <a:srgbClr val="1C0F7D"/>
                </a:solidFill>
                <a:latin typeface="David" pitchFamily="34" charset="-79"/>
                <a:ea typeface="+mn-ea"/>
                <a:cs typeface="David" pitchFamily="34" charset="-79"/>
              </a:rPr>
              <a:t>Department of the Academic College for Engineering ORT Braude </a:t>
            </a:r>
            <a:endParaRPr lang="en-US" sz="3200" dirty="0">
              <a:solidFill>
                <a:srgbClr val="1C0F7D"/>
              </a:solidFill>
              <a:latin typeface="David" pitchFamily="34" charset="-79"/>
              <a:ea typeface="+mn-ea"/>
              <a:cs typeface="David" pitchFamily="34" charset="-79"/>
            </a:endParaRPr>
          </a:p>
        </p:txBody>
      </p:sp>
      <p:sp>
        <p:nvSpPr>
          <p:cNvPr id="15363" name="Rectangle 3"/>
          <p:cNvSpPr>
            <a:spLocks noGrp="1" noChangeArrowheads="1"/>
          </p:cNvSpPr>
          <p:nvPr>
            <p:ph idx="1"/>
          </p:nvPr>
        </p:nvSpPr>
        <p:spPr>
          <a:xfrm>
            <a:off x="428596" y="2204864"/>
            <a:ext cx="8229600" cy="3810154"/>
          </a:xfrm>
        </p:spPr>
        <p:txBody>
          <a:bodyPr>
            <a:normAutofit/>
          </a:bodyPr>
          <a:lstStyle/>
          <a:p>
            <a:pPr>
              <a:lnSpc>
                <a:spcPct val="110000"/>
              </a:lnSpc>
              <a:spcBef>
                <a:spcPts val="600"/>
              </a:spcBef>
              <a:spcAft>
                <a:spcPts val="600"/>
              </a:spcAft>
            </a:pPr>
            <a:r>
              <a:rPr lang="en-US" sz="2400" dirty="0" smtClean="0">
                <a:latin typeface="David" pitchFamily="34" charset="-79"/>
                <a:cs typeface="David" pitchFamily="34" charset="-79"/>
              </a:rPr>
              <a:t>The internship is an obligatory requirement of the B.Sc. (in EEE) curriculum</a:t>
            </a:r>
          </a:p>
          <a:p>
            <a:pPr>
              <a:lnSpc>
                <a:spcPct val="110000"/>
              </a:lnSpc>
              <a:spcBef>
                <a:spcPts val="600"/>
              </a:spcBef>
              <a:spcAft>
                <a:spcPts val="600"/>
              </a:spcAft>
            </a:pPr>
            <a:r>
              <a:rPr lang="en-US" sz="2400" dirty="0" smtClean="0">
                <a:latin typeface="David" pitchFamily="34" charset="-79"/>
                <a:cs typeface="David" pitchFamily="34" charset="-79"/>
              </a:rPr>
              <a:t>Includes engineering design project of 1,000 hours in an industry or research institute </a:t>
            </a:r>
          </a:p>
          <a:p>
            <a:pPr>
              <a:lnSpc>
                <a:spcPct val="110000"/>
              </a:lnSpc>
              <a:spcBef>
                <a:spcPts val="600"/>
              </a:spcBef>
              <a:spcAft>
                <a:spcPts val="600"/>
              </a:spcAft>
            </a:pPr>
            <a:r>
              <a:rPr lang="en-US" sz="2400" dirty="0" smtClean="0">
                <a:latin typeface="David" pitchFamily="34" charset="-79"/>
                <a:cs typeface="David" pitchFamily="34" charset="-79"/>
              </a:rPr>
              <a:t>Two supervisors are assigned to each students, guiding him along his internship activities, one from the industry and the other from the academia</a:t>
            </a:r>
            <a:endParaRPr lang="en-US" sz="2000" dirty="0"/>
          </a:p>
        </p:txBody>
      </p:sp>
      <p:sp>
        <p:nvSpPr>
          <p:cNvPr id="4" name="Slide Number Placeholder 3"/>
          <p:cNvSpPr>
            <a:spLocks noGrp="1"/>
          </p:cNvSpPr>
          <p:nvPr>
            <p:ph type="sldNum" sz="quarter" idx="12"/>
          </p:nvPr>
        </p:nvSpPr>
        <p:spPr/>
        <p:txBody>
          <a:bodyPr/>
          <a:lstStyle/>
          <a:p>
            <a:fld id="{C5614883-4C92-411E-A5D5-E5B5E9C06CFC}" type="slidenum">
              <a:rPr lang="he-IL" smtClean="0"/>
              <a:pPr/>
              <a:t>4</a:t>
            </a:fld>
            <a:endParaRPr lang="he-I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00034" y="428604"/>
            <a:ext cx="8183880" cy="748652"/>
          </a:xfrm>
        </p:spPr>
        <p:txBody>
          <a:bodyPr>
            <a:normAutofit/>
          </a:bodyPr>
          <a:lstStyle/>
          <a:p>
            <a:pPr algn="ctr"/>
            <a:r>
              <a:rPr lang="en-US" dirty="0" smtClean="0">
                <a:solidFill>
                  <a:srgbClr val="1C0F7D"/>
                </a:solidFill>
                <a:latin typeface="David" pitchFamily="34" charset="-79"/>
                <a:ea typeface="+mn-ea"/>
                <a:cs typeface="David" pitchFamily="34" charset="-79"/>
              </a:rPr>
              <a:t>The Study aims to:</a:t>
            </a:r>
          </a:p>
        </p:txBody>
      </p:sp>
      <p:sp>
        <p:nvSpPr>
          <p:cNvPr id="16387" name="Rectangle 3"/>
          <p:cNvSpPr>
            <a:spLocks noGrp="1" noChangeArrowheads="1"/>
          </p:cNvSpPr>
          <p:nvPr>
            <p:ph idx="1"/>
          </p:nvPr>
        </p:nvSpPr>
        <p:spPr>
          <a:xfrm>
            <a:off x="500034" y="1500174"/>
            <a:ext cx="8183880" cy="4449106"/>
          </a:xfrm>
        </p:spPr>
        <p:txBody>
          <a:bodyPr>
            <a:noAutofit/>
          </a:bodyPr>
          <a:lstStyle/>
          <a:p>
            <a:pPr>
              <a:spcBef>
                <a:spcPts val="600"/>
              </a:spcBef>
              <a:spcAft>
                <a:spcPts val="600"/>
              </a:spcAft>
            </a:pPr>
            <a:r>
              <a:rPr lang="en-US" sz="2400" dirty="0" smtClean="0">
                <a:latin typeface="David" pitchFamily="34" charset="-79"/>
                <a:cs typeface="David" pitchFamily="34" charset="-79"/>
              </a:rPr>
              <a:t>Characterize engineering design thinking, from the experts’ point of view. </a:t>
            </a:r>
          </a:p>
          <a:p>
            <a:pPr>
              <a:spcBef>
                <a:spcPts val="600"/>
              </a:spcBef>
              <a:spcAft>
                <a:spcPts val="600"/>
              </a:spcAft>
            </a:pPr>
            <a:r>
              <a:rPr lang="en-US" sz="2400" dirty="0" smtClean="0">
                <a:latin typeface="David" pitchFamily="34" charset="-79"/>
                <a:cs typeface="David" pitchFamily="34" charset="-79"/>
              </a:rPr>
              <a:t>Examine the thinking process of EEE undergraduate students while designing their project and developing their own engineering design thinking.</a:t>
            </a:r>
          </a:p>
          <a:p>
            <a:pPr>
              <a:spcBef>
                <a:spcPts val="600"/>
              </a:spcBef>
              <a:spcAft>
                <a:spcPts val="600"/>
              </a:spcAft>
            </a:pPr>
            <a:r>
              <a:rPr lang="en-US" sz="2400" dirty="0" smtClean="0">
                <a:latin typeface="David" pitchFamily="34" charset="-79"/>
                <a:cs typeface="David" pitchFamily="34" charset="-79"/>
              </a:rPr>
              <a:t>An attempted to locate students’ intellectual activities in the experts' characterizations. </a:t>
            </a:r>
            <a:endParaRPr lang="en-US" sz="2200" dirty="0">
              <a:latin typeface="David" pitchFamily="34" charset="-79"/>
              <a:cs typeface="David" pitchFamily="34" charset="-79"/>
            </a:endParaRPr>
          </a:p>
        </p:txBody>
      </p:sp>
      <p:sp>
        <p:nvSpPr>
          <p:cNvPr id="4" name="Slide Number Placeholder 3"/>
          <p:cNvSpPr>
            <a:spLocks noGrp="1"/>
          </p:cNvSpPr>
          <p:nvPr>
            <p:ph type="sldNum" sz="quarter" idx="12"/>
          </p:nvPr>
        </p:nvSpPr>
        <p:spPr/>
        <p:txBody>
          <a:bodyPr/>
          <a:lstStyle/>
          <a:p>
            <a:fld id="{C5614883-4C92-411E-A5D5-E5B5E9C06CFC}" type="slidenum">
              <a:rPr lang="he-IL" smtClean="0"/>
              <a:pPr/>
              <a:t>5</a:t>
            </a:fld>
            <a:endParaRPr lang="he-I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normAutofit/>
          </a:bodyPr>
          <a:lstStyle/>
          <a:p>
            <a:fld id="{C5614883-4C92-411E-A5D5-E5B5E9C06CFC}" type="slidenum">
              <a:rPr lang="he-IL" smtClean="0"/>
              <a:pPr/>
              <a:t>6</a:t>
            </a:fld>
            <a:endParaRPr lang="he-IL"/>
          </a:p>
        </p:txBody>
      </p:sp>
      <p:sp>
        <p:nvSpPr>
          <p:cNvPr id="5" name="Rectangle 2"/>
          <p:cNvSpPr>
            <a:spLocks noChangeArrowheads="1"/>
          </p:cNvSpPr>
          <p:nvPr/>
        </p:nvSpPr>
        <p:spPr bwMode="auto">
          <a:xfrm>
            <a:off x="285720" y="428604"/>
            <a:ext cx="8858280" cy="928694"/>
          </a:xfrm>
          <a:prstGeom prst="rect">
            <a:avLst/>
          </a:prstGeom>
          <a:noFill/>
          <a:ln w="9525">
            <a:noFill/>
            <a:miter lim="800000"/>
            <a:headEnd/>
            <a:tailEnd/>
          </a:ln>
        </p:spPr>
        <p:txBody>
          <a:bodyPr anchor="ctr"/>
          <a:lstStyle/>
          <a:p>
            <a:pPr algn="ctr" rtl="0"/>
            <a:r>
              <a:rPr lang="he-IL" sz="3600" b="1" dirty="0">
                <a:solidFill>
                  <a:srgbClr val="800000"/>
                </a:solidFill>
                <a:latin typeface="David" pitchFamily="34" charset="-79"/>
                <a:cs typeface="David" pitchFamily="34" charset="-79"/>
              </a:rPr>
              <a:t> </a:t>
            </a:r>
            <a:r>
              <a:rPr lang="en-US" sz="3600" b="1" dirty="0" smtClean="0">
                <a:solidFill>
                  <a:srgbClr val="1C0F7D"/>
                </a:solidFill>
                <a:effectLst>
                  <a:outerShdw blurRad="53975" dist="22860" dir="5400000" algn="tl" rotWithShape="0">
                    <a:srgbClr val="000000">
                      <a:alpha val="55000"/>
                    </a:srgbClr>
                  </a:outerShdw>
                </a:effectLst>
                <a:latin typeface="David" pitchFamily="34" charset="-79"/>
                <a:cs typeface="David" pitchFamily="34" charset="-79"/>
              </a:rPr>
              <a:t>Method</a:t>
            </a:r>
            <a:endParaRPr lang="en-US" sz="3600" b="1" dirty="0">
              <a:solidFill>
                <a:srgbClr val="1C0F7D"/>
              </a:solidFill>
              <a:effectLst>
                <a:outerShdw blurRad="53975" dist="22860" dir="5400000" algn="tl" rotWithShape="0">
                  <a:srgbClr val="000000">
                    <a:alpha val="55000"/>
                  </a:srgbClr>
                </a:outerShdw>
              </a:effectLst>
              <a:latin typeface="David" pitchFamily="34" charset="-79"/>
              <a:cs typeface="David" pitchFamily="34" charset="-79"/>
            </a:endParaRPr>
          </a:p>
        </p:txBody>
      </p:sp>
      <p:sp>
        <p:nvSpPr>
          <p:cNvPr id="14" name="Rectangle 3"/>
          <p:cNvSpPr txBox="1">
            <a:spLocks noChangeArrowheads="1"/>
          </p:cNvSpPr>
          <p:nvPr/>
        </p:nvSpPr>
        <p:spPr>
          <a:xfrm>
            <a:off x="500034" y="1268760"/>
            <a:ext cx="8183880" cy="4377098"/>
          </a:xfrm>
          <a:prstGeom prst="rect">
            <a:avLst/>
          </a:prstGeom>
        </p:spPr>
        <p:txBody>
          <a:bodyPr>
            <a:noAutofit/>
          </a:bodyPr>
          <a:lstStyle/>
          <a:p>
            <a:pPr marL="265176" indent="-265176" algn="l" rtl="0">
              <a:spcBef>
                <a:spcPts val="600"/>
              </a:spcBef>
              <a:spcAft>
                <a:spcPts val="600"/>
              </a:spcAft>
              <a:buClr>
                <a:schemeClr val="accent1"/>
              </a:buClr>
              <a:buSzPct val="80000"/>
              <a:buFont typeface="Wingdings 2"/>
              <a:buChar char=""/>
            </a:pPr>
            <a:r>
              <a:rPr lang="en-US" sz="2200" dirty="0" smtClean="0">
                <a:latin typeface="David" pitchFamily="34" charset="-79"/>
                <a:cs typeface="David" pitchFamily="34" charset="-79"/>
              </a:rPr>
              <a:t>In the first part of our study we used quantitative tools ( a comprehensive questionnaire for graduates and their employers). </a:t>
            </a:r>
          </a:p>
          <a:p>
            <a:pPr marL="265176" indent="-265176" algn="l" rtl="0">
              <a:spcBef>
                <a:spcPts val="600"/>
              </a:spcBef>
              <a:spcAft>
                <a:spcPts val="600"/>
              </a:spcAft>
              <a:buClr>
                <a:schemeClr val="accent1"/>
              </a:buClr>
              <a:buSzPct val="80000"/>
              <a:buFont typeface="Wingdings 2"/>
              <a:buChar char=""/>
            </a:pPr>
            <a:r>
              <a:rPr lang="en-US" sz="2200" dirty="0" smtClean="0">
                <a:latin typeface="David" pitchFamily="34" charset="-79"/>
                <a:cs typeface="David" pitchFamily="34" charset="-79"/>
              </a:rPr>
              <a:t>For a deeper understanding of the cognitive processes, we switched to a qualitative research methodology: an interpretive research </a:t>
            </a:r>
          </a:p>
          <a:p>
            <a:pPr marL="265176" indent="-265176" algn="l" rtl="0">
              <a:spcBef>
                <a:spcPts val="600"/>
              </a:spcBef>
              <a:spcAft>
                <a:spcPts val="600"/>
              </a:spcAft>
              <a:buClr>
                <a:schemeClr val="accent1"/>
              </a:buClr>
              <a:buSzPct val="80000"/>
              <a:buFont typeface="Wingdings 2"/>
              <a:buChar char=""/>
            </a:pPr>
            <a:r>
              <a:rPr lang="en-US" sz="2200" dirty="0" smtClean="0">
                <a:latin typeface="David" pitchFamily="34" charset="-79"/>
                <a:cs typeface="David" pitchFamily="34" charset="-79"/>
              </a:rPr>
              <a:t>More than twenty in-depth interviews with experts (25 – 40 years of engineering experience, 13 of them have a Ph.D.) were conducted.</a:t>
            </a:r>
          </a:p>
          <a:p>
            <a:pPr marL="265176" indent="-265176" algn="l" rtl="0">
              <a:spcBef>
                <a:spcPts val="600"/>
              </a:spcBef>
              <a:spcAft>
                <a:spcPts val="600"/>
              </a:spcAft>
              <a:buClr>
                <a:schemeClr val="accent1"/>
              </a:buClr>
              <a:buSzPct val="80000"/>
              <a:buFont typeface="Wingdings 2"/>
              <a:buChar char=""/>
            </a:pPr>
            <a:r>
              <a:rPr lang="en-US" sz="2200" dirty="0" smtClean="0">
                <a:latin typeface="David" pitchFamily="34" charset="-79"/>
                <a:cs typeface="David" pitchFamily="34" charset="-79"/>
              </a:rPr>
              <a:t>Fifteen comprehensive interviews with students were conducted.</a:t>
            </a:r>
          </a:p>
          <a:p>
            <a:pPr marL="265176" indent="-265176" algn="l" rtl="0">
              <a:spcBef>
                <a:spcPts val="600"/>
              </a:spcBef>
              <a:spcAft>
                <a:spcPts val="600"/>
              </a:spcAft>
              <a:buClr>
                <a:schemeClr val="accent1"/>
              </a:buClr>
              <a:buSzPct val="80000"/>
              <a:buFont typeface="Wingdings 2"/>
              <a:buChar char=""/>
            </a:pPr>
            <a:r>
              <a:rPr lang="en-US" sz="2200" dirty="0" smtClean="0">
                <a:latin typeface="David" pitchFamily="34" charset="-79"/>
                <a:cs typeface="David" pitchFamily="34" charset="-79"/>
              </a:rPr>
              <a:t>The question for experts:“How do engineers think in each stage of the design process?”</a:t>
            </a:r>
          </a:p>
          <a:p>
            <a:pPr marL="265176" indent="-265176" algn="l" rtl="0">
              <a:spcBef>
                <a:spcPts val="600"/>
              </a:spcBef>
              <a:spcAft>
                <a:spcPts val="600"/>
              </a:spcAft>
              <a:buClr>
                <a:schemeClr val="accent1"/>
              </a:buClr>
              <a:buSzPct val="80000"/>
              <a:buFont typeface="Wingdings 2"/>
              <a:buChar char=""/>
            </a:pPr>
            <a:r>
              <a:rPr lang="en-US" sz="2200" dirty="0" smtClean="0">
                <a:latin typeface="David" pitchFamily="34" charset="-79"/>
                <a:cs typeface="David" pitchFamily="34" charset="-79"/>
              </a:rPr>
              <a:t>The question for students:“How did you think in each stage of your design work?”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28658" y="545000"/>
            <a:ext cx="8501122" cy="868346"/>
          </a:xfrm>
        </p:spPr>
        <p:txBody>
          <a:bodyPr>
            <a:noAutofit/>
          </a:bodyPr>
          <a:lstStyle/>
          <a:p>
            <a:pPr algn="ctr"/>
            <a:r>
              <a:rPr lang="en-US" dirty="0" smtClean="0">
                <a:solidFill>
                  <a:srgbClr val="1C0F7D"/>
                </a:solidFill>
                <a:latin typeface="David" pitchFamily="34" charset="-79"/>
                <a:ea typeface="+mn-ea"/>
                <a:cs typeface="David" pitchFamily="34" charset="-79"/>
              </a:rPr>
              <a:t>Schematic Representation of the Research Categories’ System </a:t>
            </a:r>
          </a:p>
        </p:txBody>
      </p:sp>
      <p:sp>
        <p:nvSpPr>
          <p:cNvPr id="26628" name="Rectangle 4"/>
          <p:cNvSpPr>
            <a:spLocks noChangeArrowheads="1"/>
          </p:cNvSpPr>
          <p:nvPr/>
        </p:nvSpPr>
        <p:spPr bwMode="auto">
          <a:xfrm>
            <a:off x="42938" y="-86828"/>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6627" name="Object 3"/>
          <p:cNvGraphicFramePr>
            <a:graphicFrameLocks noChangeAspect="1"/>
          </p:cNvGraphicFramePr>
          <p:nvPr/>
        </p:nvGraphicFramePr>
        <p:xfrm>
          <a:off x="971600" y="1484784"/>
          <a:ext cx="7295022" cy="4277081"/>
        </p:xfrm>
        <a:graphic>
          <a:graphicData uri="http://schemas.openxmlformats.org/presentationml/2006/ole">
            <p:oleObj spid="_x0000_s26627" name="Visio" r:id="rId3" imgW="4847129" imgH="2427052" progId="">
              <p:embed/>
            </p:oleObj>
          </a:graphicData>
        </a:graphic>
      </p:graphicFrame>
      <p:sp>
        <p:nvSpPr>
          <p:cNvPr id="7" name="Slide Number Placeholder 6"/>
          <p:cNvSpPr>
            <a:spLocks noGrp="1"/>
          </p:cNvSpPr>
          <p:nvPr>
            <p:ph type="sldNum" sz="quarter" idx="12"/>
          </p:nvPr>
        </p:nvSpPr>
        <p:spPr>
          <a:xfrm>
            <a:off x="8391266" y="6025047"/>
            <a:ext cx="457200" cy="365125"/>
          </a:xfrm>
        </p:spPr>
        <p:txBody>
          <a:bodyPr/>
          <a:lstStyle/>
          <a:p>
            <a:fld id="{C5614883-4C92-411E-A5D5-E5B5E9C06CFC}" type="slidenum">
              <a:rPr lang="he-IL" smtClean="0"/>
              <a:pPr/>
              <a:t>7</a:t>
            </a:fld>
            <a:endParaRPr lang="he-I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502920" y="428604"/>
            <a:ext cx="8183880" cy="1344212"/>
          </a:xfrm>
        </p:spPr>
        <p:txBody>
          <a:bodyPr>
            <a:normAutofit/>
          </a:bodyPr>
          <a:lstStyle/>
          <a:p>
            <a:pPr algn="ctr">
              <a:buNone/>
            </a:pPr>
            <a:r>
              <a:rPr lang="en-US" sz="3600" b="1" dirty="0" smtClean="0">
                <a:solidFill>
                  <a:srgbClr val="1C0F7D"/>
                </a:solidFill>
                <a:effectLst>
                  <a:outerShdw blurRad="53975" dist="22860" dir="5400000" algn="tl" rotWithShape="0">
                    <a:srgbClr val="000000">
                      <a:alpha val="55000"/>
                    </a:srgbClr>
                  </a:outerShdw>
                </a:effectLst>
                <a:latin typeface="David" pitchFamily="34" charset="-79"/>
                <a:cs typeface="David" pitchFamily="34" charset="-79"/>
              </a:rPr>
              <a:t>System of Categories Characterizes  the Engineering Design Thinking</a:t>
            </a:r>
          </a:p>
        </p:txBody>
      </p:sp>
      <p:sp>
        <p:nvSpPr>
          <p:cNvPr id="5" name="Slide Number Placeholder 4"/>
          <p:cNvSpPr>
            <a:spLocks noGrp="1"/>
          </p:cNvSpPr>
          <p:nvPr>
            <p:ph type="sldNum" sz="quarter" idx="12"/>
          </p:nvPr>
        </p:nvSpPr>
        <p:spPr/>
        <p:txBody>
          <a:bodyPr/>
          <a:lstStyle/>
          <a:p>
            <a:fld id="{C5614883-4C92-411E-A5D5-E5B5E9C06CFC}" type="slidenum">
              <a:rPr lang="he-IL" smtClean="0"/>
              <a:pPr/>
              <a:t>8</a:t>
            </a:fld>
            <a:endParaRPr lang="he-IL" dirty="0"/>
          </a:p>
        </p:txBody>
      </p:sp>
      <p:graphicFrame>
        <p:nvGraphicFramePr>
          <p:cNvPr id="6" name="Table 5"/>
          <p:cNvGraphicFramePr>
            <a:graphicFrameLocks noGrp="1"/>
          </p:cNvGraphicFramePr>
          <p:nvPr/>
        </p:nvGraphicFramePr>
        <p:xfrm>
          <a:off x="428597" y="1844825"/>
          <a:ext cx="8286807" cy="3826817"/>
        </p:xfrm>
        <a:graphic>
          <a:graphicData uri="http://schemas.openxmlformats.org/drawingml/2006/table">
            <a:tbl>
              <a:tblPr firstRow="1" bandRow="1">
                <a:tableStyleId>{5C22544A-7EE6-4342-B048-85BDC9FD1C3A}</a:tableStyleId>
              </a:tblPr>
              <a:tblGrid>
                <a:gridCol w="1928826"/>
                <a:gridCol w="1071570"/>
                <a:gridCol w="5286411"/>
              </a:tblGrid>
              <a:tr h="402444">
                <a:tc>
                  <a:txBody>
                    <a:bodyPr/>
                    <a:lstStyle/>
                    <a:p>
                      <a:pPr algn="ctr"/>
                      <a:r>
                        <a:rPr kumimoji="0" lang="en-US" sz="1800" b="1" kern="1200" dirty="0" smtClean="0">
                          <a:solidFill>
                            <a:schemeClr val="lt1"/>
                          </a:solidFill>
                          <a:latin typeface="+mn-lt"/>
                          <a:ea typeface="+mn-ea"/>
                          <a:cs typeface="+mn-cs"/>
                        </a:rPr>
                        <a:t>Category</a:t>
                      </a:r>
                      <a:endParaRPr lang="en-US" dirty="0"/>
                    </a:p>
                  </a:txBody>
                  <a:tcPr/>
                </a:tc>
                <a:tc>
                  <a:txBody>
                    <a:bodyPr/>
                    <a:lstStyle/>
                    <a:p>
                      <a:pPr algn="ctr"/>
                      <a:r>
                        <a:rPr kumimoji="0" lang="en-US" sz="1800" b="1" kern="1200" dirty="0" smtClean="0">
                          <a:solidFill>
                            <a:schemeClr val="lt1"/>
                          </a:solidFill>
                          <a:latin typeface="+mn-lt"/>
                          <a:ea typeface="+mn-ea"/>
                          <a:cs typeface="+mn-cs"/>
                        </a:rPr>
                        <a:t>Num.</a:t>
                      </a:r>
                      <a:endParaRPr lang="en-US" dirty="0"/>
                    </a:p>
                  </a:txBody>
                  <a:tcPr/>
                </a:tc>
                <a:tc>
                  <a:txBody>
                    <a:bodyPr/>
                    <a:lstStyle/>
                    <a:p>
                      <a:pPr algn="ctr"/>
                      <a:r>
                        <a:rPr kumimoji="0" lang="en-US" sz="1800" b="1" kern="1200" dirty="0" smtClean="0">
                          <a:solidFill>
                            <a:schemeClr val="lt1"/>
                          </a:solidFill>
                          <a:latin typeface="+mn-lt"/>
                          <a:ea typeface="+mn-ea"/>
                          <a:cs typeface="+mn-cs"/>
                        </a:rPr>
                        <a:t>Engineering Design Thinking</a:t>
                      </a:r>
                      <a:endParaRPr lang="en-US" dirty="0"/>
                    </a:p>
                  </a:txBody>
                  <a:tcPr/>
                </a:tc>
              </a:tr>
              <a:tr h="595397">
                <a:tc rowSpan="3">
                  <a:txBody>
                    <a:bodyPr/>
                    <a:lstStyle/>
                    <a:p>
                      <a:r>
                        <a:rPr kumimoji="0" lang="en-US" sz="2000" kern="1200" dirty="0" smtClean="0">
                          <a:solidFill>
                            <a:schemeClr val="dk1"/>
                          </a:solidFill>
                          <a:latin typeface="David" pitchFamily="34" charset="-79"/>
                          <a:ea typeface="+mn-ea"/>
                          <a:cs typeface="David" pitchFamily="34" charset="-79"/>
                        </a:rPr>
                        <a:t>1. Aims</a:t>
                      </a:r>
                      <a:endParaRPr lang="en-US" sz="2000" dirty="0">
                        <a:latin typeface="David" pitchFamily="34" charset="-79"/>
                        <a:cs typeface="David" pitchFamily="34" charset="-79"/>
                      </a:endParaRPr>
                    </a:p>
                  </a:txBody>
                  <a:tcPr/>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1.1</a:t>
                      </a:r>
                    </a:p>
                  </a:txBody>
                  <a:tcPr marL="68580" marR="68580" marT="0" marB="0"/>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Knowledge application: directed  to a new product</a:t>
                      </a:r>
                    </a:p>
                  </a:txBody>
                  <a:tcPr marL="68580" marR="68580" marT="0" marB="0"/>
                </a:tc>
              </a:tr>
              <a:tr h="595397">
                <a:tc vMerge="1">
                  <a:txBody>
                    <a:bodyPr/>
                    <a:lstStyle/>
                    <a:p>
                      <a:endParaRPr lang="en-US" dirty="0"/>
                    </a:p>
                  </a:txBody>
                  <a:tcPr/>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1.2</a:t>
                      </a:r>
                    </a:p>
                  </a:txBody>
                  <a:tcPr marL="68580" marR="68580" marT="0" marB="0"/>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Engineering research: knowledge broadening for knowledge applications  </a:t>
                      </a:r>
                    </a:p>
                  </a:txBody>
                  <a:tcPr marL="68580" marR="68580" marT="0" marB="0"/>
                </a:tc>
              </a:tr>
              <a:tr h="595397">
                <a:tc vMerge="1">
                  <a:txBody>
                    <a:bodyPr/>
                    <a:lstStyle/>
                    <a:p>
                      <a:endParaRPr lang="en-US" dirty="0"/>
                    </a:p>
                  </a:txBody>
                  <a:tcPr/>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1.3 </a:t>
                      </a:r>
                    </a:p>
                  </a:txBody>
                  <a:tcPr marL="68580" marR="68580" marT="0" marB="0"/>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Engineering for research: knowledge application for knowledge broadening</a:t>
                      </a:r>
                    </a:p>
                  </a:txBody>
                  <a:tcPr marL="68580" marR="68580" marT="0" marB="0"/>
                </a:tc>
              </a:tr>
              <a:tr h="402444">
                <a:tc rowSpan="4">
                  <a:txBody>
                    <a:bodyPr/>
                    <a:lstStyle/>
                    <a:p>
                      <a:r>
                        <a:rPr kumimoji="0" lang="en-US" sz="2000" kern="1200" dirty="0" smtClean="0">
                          <a:solidFill>
                            <a:schemeClr val="dk1"/>
                          </a:solidFill>
                          <a:latin typeface="David" pitchFamily="34" charset="-79"/>
                          <a:ea typeface="+mn-ea"/>
                          <a:cs typeface="David" pitchFamily="34" charset="-79"/>
                        </a:rPr>
                        <a:t>2.Knowledge </a:t>
                      </a:r>
                    </a:p>
                    <a:p>
                      <a:r>
                        <a:rPr kumimoji="0" lang="en-US" sz="2000" kern="1200" dirty="0" smtClean="0">
                          <a:solidFill>
                            <a:schemeClr val="dk1"/>
                          </a:solidFill>
                          <a:latin typeface="David" pitchFamily="34" charset="-79"/>
                          <a:ea typeface="+mn-ea"/>
                          <a:cs typeface="David" pitchFamily="34" charset="-79"/>
                        </a:rPr>
                        <a:t>   and tools</a:t>
                      </a:r>
                      <a:endParaRPr lang="en-US" sz="2000" dirty="0">
                        <a:latin typeface="David" pitchFamily="34" charset="-79"/>
                        <a:cs typeface="David" pitchFamily="34" charset="-79"/>
                      </a:endParaRPr>
                    </a:p>
                  </a:txBody>
                  <a:tcPr/>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2.1</a:t>
                      </a:r>
                    </a:p>
                  </a:txBody>
                  <a:tcPr marL="68580" marR="68580" marT="0" marB="0"/>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Creation of  a knowledge base</a:t>
                      </a:r>
                    </a:p>
                  </a:txBody>
                  <a:tcPr marL="68580" marR="68580" marT="0" marB="0"/>
                </a:tc>
              </a:tr>
              <a:tr h="402444">
                <a:tc vMerge="1">
                  <a:txBody>
                    <a:bodyPr/>
                    <a:lstStyle/>
                    <a:p>
                      <a:endParaRPr lang="en-US" dirty="0"/>
                    </a:p>
                  </a:txBody>
                  <a:tcPr/>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2.2</a:t>
                      </a:r>
                    </a:p>
                  </a:txBody>
                  <a:tcPr marL="68580" marR="68580" marT="0" marB="0"/>
                </a:tc>
                <a:tc>
                  <a:txBody>
                    <a:bodyPr/>
                    <a:lstStyle/>
                    <a:p>
                      <a:pPr algn="just">
                        <a:spcAft>
                          <a:spcPts val="0"/>
                        </a:spcAft>
                      </a:pPr>
                      <a:r>
                        <a:rPr kumimoji="0" lang="en-US" sz="2000" kern="1200" dirty="0" smtClean="0">
                          <a:solidFill>
                            <a:schemeClr val="dk1"/>
                          </a:solidFill>
                          <a:latin typeface="David" pitchFamily="34" charset="-79"/>
                          <a:ea typeface="+mn-ea"/>
                          <a:cs typeface="David" pitchFamily="34" charset="-79"/>
                        </a:rPr>
                        <a:t>Collecting and learning relevant knowledge</a:t>
                      </a:r>
                    </a:p>
                  </a:txBody>
                  <a:tcPr marL="68580" marR="68580" marT="0" marB="0"/>
                </a:tc>
              </a:tr>
              <a:tr h="402444">
                <a:tc vMerge="1">
                  <a:txBody>
                    <a:bodyPr/>
                    <a:lstStyle/>
                    <a:p>
                      <a:endParaRPr lang="en-US" dirty="0"/>
                    </a:p>
                  </a:txBody>
                  <a:tcPr/>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2.3</a:t>
                      </a:r>
                    </a:p>
                  </a:txBody>
                  <a:tcPr marL="68580" marR="68580" marT="0" marB="0"/>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Mainly use of application models and laws  </a:t>
                      </a:r>
                    </a:p>
                  </a:txBody>
                  <a:tcPr marL="68580" marR="68580" marT="0" marB="0"/>
                </a:tc>
              </a:tr>
              <a:tr h="402444">
                <a:tc vMerge="1">
                  <a:txBody>
                    <a:bodyPr/>
                    <a:lstStyle/>
                    <a:p>
                      <a:endParaRPr lang="en-US" dirty="0"/>
                    </a:p>
                  </a:txBody>
                  <a:tcPr/>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2.4</a:t>
                      </a:r>
                    </a:p>
                  </a:txBody>
                  <a:tcPr marL="68580" marR="68580" marT="0" marB="0"/>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Using heuristics</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normAutofit/>
          </a:bodyPr>
          <a:lstStyle/>
          <a:p>
            <a:fld id="{C5614883-4C92-411E-A5D5-E5B5E9C06CFC}" type="slidenum">
              <a:rPr lang="he-IL" smtClean="0"/>
              <a:pPr/>
              <a:t>9</a:t>
            </a:fld>
            <a:endParaRPr lang="he-IL"/>
          </a:p>
        </p:txBody>
      </p:sp>
      <p:sp>
        <p:nvSpPr>
          <p:cNvPr id="3" name="Title 2"/>
          <p:cNvSpPr>
            <a:spLocks noGrp="1"/>
          </p:cNvSpPr>
          <p:nvPr>
            <p:ph type="title"/>
          </p:nvPr>
        </p:nvSpPr>
        <p:spPr>
          <a:xfrm>
            <a:off x="428596" y="404664"/>
            <a:ext cx="8183880" cy="1051560"/>
          </a:xfrm>
        </p:spPr>
        <p:txBody>
          <a:bodyPr>
            <a:noAutofit/>
          </a:bodyPr>
          <a:lstStyle/>
          <a:p>
            <a:pPr algn="ctr"/>
            <a:r>
              <a:rPr lang="en-US" dirty="0" smtClean="0">
                <a:solidFill>
                  <a:srgbClr val="1C0F7D"/>
                </a:solidFill>
                <a:latin typeface="David" pitchFamily="34" charset="-79"/>
                <a:cs typeface="David" pitchFamily="34" charset="-79"/>
              </a:rPr>
              <a:t>System of Categories Characterizes  the Engineering Design Thinking- cont.</a:t>
            </a:r>
          </a:p>
        </p:txBody>
      </p:sp>
      <p:graphicFrame>
        <p:nvGraphicFramePr>
          <p:cNvPr id="8" name="Table 7"/>
          <p:cNvGraphicFramePr>
            <a:graphicFrameLocks noGrp="1"/>
          </p:cNvGraphicFramePr>
          <p:nvPr/>
        </p:nvGraphicFramePr>
        <p:xfrm>
          <a:off x="-108519" y="1470288"/>
          <a:ext cx="9252519" cy="5055056"/>
        </p:xfrm>
        <a:graphic>
          <a:graphicData uri="http://schemas.openxmlformats.org/drawingml/2006/table">
            <a:tbl>
              <a:tblPr firstRow="1" bandRow="1">
                <a:tableStyleId>{5C22544A-7EE6-4342-B048-85BDC9FD1C3A}</a:tableStyleId>
              </a:tblPr>
              <a:tblGrid>
                <a:gridCol w="1872207"/>
                <a:gridCol w="936104"/>
                <a:gridCol w="6444208"/>
              </a:tblGrid>
              <a:tr h="480729">
                <a:tc>
                  <a:txBody>
                    <a:bodyPr/>
                    <a:lstStyle/>
                    <a:p>
                      <a:pPr algn="ctr"/>
                      <a:r>
                        <a:rPr kumimoji="0" lang="en-US" sz="2400" b="1" kern="1200" dirty="0" smtClean="0">
                          <a:solidFill>
                            <a:schemeClr val="lt1"/>
                          </a:solidFill>
                          <a:latin typeface="David" pitchFamily="34" charset="-79"/>
                          <a:ea typeface="+mn-ea"/>
                          <a:cs typeface="David" pitchFamily="34" charset="-79"/>
                        </a:rPr>
                        <a:t>Category</a:t>
                      </a:r>
                      <a:endParaRPr lang="en-US" sz="2400" dirty="0">
                        <a:latin typeface="David" pitchFamily="34" charset="-79"/>
                        <a:cs typeface="David" pitchFamily="34" charset="-79"/>
                      </a:endParaRPr>
                    </a:p>
                  </a:txBody>
                  <a:tcPr/>
                </a:tc>
                <a:tc>
                  <a:txBody>
                    <a:bodyPr/>
                    <a:lstStyle/>
                    <a:p>
                      <a:pPr algn="ctr"/>
                      <a:r>
                        <a:rPr kumimoji="0" lang="en-US" sz="2400" b="1" kern="1200" dirty="0" smtClean="0">
                          <a:solidFill>
                            <a:schemeClr val="lt1"/>
                          </a:solidFill>
                          <a:latin typeface="David" pitchFamily="34" charset="-79"/>
                          <a:ea typeface="+mn-ea"/>
                          <a:cs typeface="David" pitchFamily="34" charset="-79"/>
                        </a:rPr>
                        <a:t>Num.</a:t>
                      </a:r>
                      <a:endParaRPr lang="en-US" sz="2400" dirty="0">
                        <a:latin typeface="David" pitchFamily="34" charset="-79"/>
                        <a:cs typeface="David" pitchFamily="34" charset="-79"/>
                      </a:endParaRPr>
                    </a:p>
                  </a:txBody>
                  <a:tcPr/>
                </a:tc>
                <a:tc>
                  <a:txBody>
                    <a:bodyPr/>
                    <a:lstStyle/>
                    <a:p>
                      <a:pPr algn="ctr"/>
                      <a:r>
                        <a:rPr kumimoji="0" lang="en-US" sz="2400" b="1" kern="1200" dirty="0" smtClean="0">
                          <a:solidFill>
                            <a:schemeClr val="lt1"/>
                          </a:solidFill>
                          <a:latin typeface="David" pitchFamily="34" charset="-79"/>
                          <a:ea typeface="+mn-ea"/>
                          <a:cs typeface="David" pitchFamily="34" charset="-79"/>
                        </a:rPr>
                        <a:t>Engineering Design Thinking</a:t>
                      </a:r>
                      <a:endParaRPr lang="en-US" sz="2400" dirty="0">
                        <a:latin typeface="David" pitchFamily="34" charset="-79"/>
                        <a:cs typeface="David" pitchFamily="34" charset="-79"/>
                      </a:endParaRPr>
                    </a:p>
                  </a:txBody>
                  <a:tcPr/>
                </a:tc>
              </a:tr>
              <a:tr h="403090">
                <a:tc rowSpan="6">
                  <a:txBody>
                    <a:bodyPr/>
                    <a:lstStyle/>
                    <a:p>
                      <a:r>
                        <a:rPr kumimoji="0" lang="en-US" sz="2400" kern="1200" dirty="0" smtClean="0">
                          <a:solidFill>
                            <a:schemeClr val="dk1"/>
                          </a:solidFill>
                          <a:latin typeface="David" pitchFamily="34" charset="-79"/>
                          <a:ea typeface="+mn-ea"/>
                          <a:cs typeface="David" pitchFamily="34" charset="-79"/>
                        </a:rPr>
                        <a:t>3.  </a:t>
                      </a:r>
                      <a:r>
                        <a:rPr kumimoji="0" lang="en-US" sz="2400" kern="1200" dirty="0" smtClean="0">
                          <a:solidFill>
                            <a:srgbClr val="0000FF"/>
                          </a:solidFill>
                          <a:latin typeface="David" pitchFamily="34" charset="-79"/>
                          <a:ea typeface="+mn-ea"/>
                          <a:cs typeface="David" pitchFamily="34" charset="-79"/>
                        </a:rPr>
                        <a:t>Thinking</a:t>
                      </a:r>
                      <a:endParaRPr lang="en-US" sz="2400" dirty="0">
                        <a:solidFill>
                          <a:srgbClr val="0000FF"/>
                        </a:solidFill>
                        <a:latin typeface="David" pitchFamily="34" charset="-79"/>
                        <a:cs typeface="David" pitchFamily="34" charset="-79"/>
                      </a:endParaRPr>
                    </a:p>
                  </a:txBody>
                  <a:tcPr/>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3.1</a:t>
                      </a:r>
                    </a:p>
                  </a:txBody>
                  <a:tcPr marL="68580" marR="68580" marT="0" marB="0"/>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Synthesis, aspiring to understand how</a:t>
                      </a:r>
                    </a:p>
                  </a:txBody>
                  <a:tcPr marL="68580" marR="68580" marT="0" marB="0"/>
                </a:tc>
              </a:tr>
              <a:tr h="403090">
                <a:tc vMerge="1">
                  <a:txBody>
                    <a:bodyPr/>
                    <a:lstStyle/>
                    <a:p>
                      <a:endParaRPr lang="en-US" dirty="0"/>
                    </a:p>
                  </a:txBody>
                  <a:tcPr/>
                </a:tc>
                <a:tc>
                  <a:txBody>
                    <a:bodyPr/>
                    <a:lstStyle/>
                    <a:p>
                      <a:pPr algn="just">
                        <a:spcAft>
                          <a:spcPts val="1000"/>
                        </a:spcAft>
                      </a:pPr>
                      <a:r>
                        <a:rPr kumimoji="0" lang="en-US" sz="2400" kern="1200" dirty="0" smtClean="0">
                          <a:solidFill>
                            <a:srgbClr val="0000FF"/>
                          </a:solidFill>
                          <a:latin typeface="David" pitchFamily="34" charset="-79"/>
                          <a:ea typeface="+mn-ea"/>
                          <a:cs typeface="David" pitchFamily="34" charset="-79"/>
                        </a:rPr>
                        <a:t>3.2</a:t>
                      </a:r>
                    </a:p>
                  </a:txBody>
                  <a:tcPr marL="68580" marR="68580" marT="0" marB="0"/>
                </a:tc>
                <a:tc>
                  <a:txBody>
                    <a:bodyPr/>
                    <a:lstStyle/>
                    <a:p>
                      <a:pPr algn="just">
                        <a:spcAft>
                          <a:spcPts val="1000"/>
                        </a:spcAft>
                      </a:pPr>
                      <a:r>
                        <a:rPr kumimoji="0" lang="en-US" sz="2400" kern="1200" dirty="0" smtClean="0">
                          <a:solidFill>
                            <a:srgbClr val="0000FF"/>
                          </a:solidFill>
                          <a:latin typeface="David" pitchFamily="34" charset="-79"/>
                          <a:ea typeface="+mn-ea"/>
                          <a:cs typeface="David" pitchFamily="34" charset="-79"/>
                        </a:rPr>
                        <a:t>Concrete thinking </a:t>
                      </a:r>
                    </a:p>
                  </a:txBody>
                  <a:tcPr marL="68580" marR="68580" marT="0" marB="0"/>
                </a:tc>
              </a:tr>
              <a:tr h="297267">
                <a:tc vMerge="1">
                  <a:txBody>
                    <a:bodyPr/>
                    <a:lstStyle/>
                    <a:p>
                      <a:endParaRPr lang="en-US" dirty="0"/>
                    </a:p>
                  </a:txBody>
                  <a:tcPr/>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3.3</a:t>
                      </a:r>
                    </a:p>
                  </a:txBody>
                  <a:tcPr marL="68580" marR="68580" marT="0" marB="0"/>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Systems thinking</a:t>
                      </a:r>
                    </a:p>
                  </a:txBody>
                  <a:tcPr marL="68580" marR="68580" marT="0" marB="0"/>
                </a:tc>
              </a:tr>
              <a:tr h="280499">
                <a:tc vMerge="1">
                  <a:txBody>
                    <a:bodyPr/>
                    <a:lstStyle/>
                    <a:p>
                      <a:endParaRPr lang="en-US" dirty="0"/>
                    </a:p>
                  </a:txBody>
                  <a:tcPr/>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3.4</a:t>
                      </a:r>
                    </a:p>
                  </a:txBody>
                  <a:tcPr marL="68580" marR="68580" marT="0" marB="0"/>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Advance toward the desirable </a:t>
                      </a:r>
                    </a:p>
                  </a:txBody>
                  <a:tcPr marL="68580" marR="68580" marT="0" marB="0"/>
                </a:tc>
              </a:tr>
              <a:tr h="769167">
                <a:tc vMerge="1">
                  <a:txBody>
                    <a:bodyPr/>
                    <a:lstStyle/>
                    <a:p>
                      <a:pPr rtl="1"/>
                      <a:endParaRPr lang="he-IL"/>
                    </a:p>
                  </a:txBody>
                  <a:tcPr/>
                </a:tc>
                <a:tc>
                  <a:txBody>
                    <a:bodyPr/>
                    <a:lstStyle/>
                    <a:p>
                      <a:pPr algn="just">
                        <a:spcAft>
                          <a:spcPts val="1000"/>
                        </a:spcAft>
                      </a:pPr>
                      <a:r>
                        <a:rPr kumimoji="0" lang="en-US" sz="2400" kern="1200" dirty="0" smtClean="0">
                          <a:solidFill>
                            <a:srgbClr val="0000FF"/>
                          </a:solidFill>
                          <a:latin typeface="David" pitchFamily="34" charset="-79"/>
                          <a:ea typeface="+mn-ea"/>
                          <a:cs typeface="David" pitchFamily="34" charset="-79"/>
                        </a:rPr>
                        <a:t>3.5</a:t>
                      </a:r>
                    </a:p>
                  </a:txBody>
                  <a:tcPr marL="68580" marR="68580" marT="0" marB="0"/>
                </a:tc>
                <a:tc>
                  <a:txBody>
                    <a:bodyPr/>
                    <a:lstStyle/>
                    <a:p>
                      <a:pPr marL="0" marR="0" indent="0" algn="just" defTabSz="914400" rtl="0" eaLnBrk="1" fontAlgn="auto" latinLnBrk="0" hangingPunct="1">
                        <a:lnSpc>
                          <a:spcPct val="100000"/>
                        </a:lnSpc>
                        <a:spcBef>
                          <a:spcPts val="0"/>
                        </a:spcBef>
                        <a:spcAft>
                          <a:spcPts val="1000"/>
                        </a:spcAft>
                        <a:buClrTx/>
                        <a:buSzTx/>
                        <a:buFontTx/>
                        <a:buNone/>
                        <a:tabLst/>
                        <a:defRPr/>
                      </a:pPr>
                      <a:r>
                        <a:rPr kumimoji="0" lang="en-US" sz="2400" kern="1200" dirty="0" smtClean="0">
                          <a:solidFill>
                            <a:srgbClr val="0000FF"/>
                          </a:solidFill>
                          <a:latin typeface="David" pitchFamily="34" charset="-79"/>
                          <a:ea typeface="+mn-ea"/>
                          <a:cs typeface="David" pitchFamily="34" charset="-79"/>
                        </a:rPr>
                        <a:t>Optimal solution </a:t>
                      </a:r>
                      <a:r>
                        <a:rPr kumimoji="0" lang="en-US" sz="2400" b="0" kern="1200" dirty="0" smtClean="0">
                          <a:solidFill>
                            <a:srgbClr val="0000FF"/>
                          </a:solidFill>
                          <a:latin typeface="David" pitchFamily="34" charset="-79"/>
                          <a:ea typeface="+mn-ea"/>
                          <a:cs typeface="David" pitchFamily="34" charset="-79"/>
                        </a:rPr>
                        <a:t>(</a:t>
                      </a:r>
                      <a:r>
                        <a:rPr kumimoji="0" lang="en-US" sz="2400" b="0" kern="1200" dirty="0" smtClean="0">
                          <a:solidFill>
                            <a:schemeClr val="tx1"/>
                          </a:solidFill>
                          <a:latin typeface="David" pitchFamily="34" charset="-79"/>
                          <a:ea typeface="+mn-ea"/>
                          <a:cs typeface="David" pitchFamily="34" charset="-79"/>
                        </a:rPr>
                        <a:t>Compromise on accuracy and adapting the term tolerance</a:t>
                      </a:r>
                      <a:r>
                        <a:rPr kumimoji="0" lang="en-US" sz="2400" b="0" kern="1200" dirty="0" smtClean="0">
                          <a:solidFill>
                            <a:srgbClr val="0000FF"/>
                          </a:solidFill>
                          <a:latin typeface="David" pitchFamily="34" charset="-79"/>
                          <a:ea typeface="+mn-ea"/>
                          <a:cs typeface="David" pitchFamily="34" charset="-79"/>
                        </a:rPr>
                        <a:t>)</a:t>
                      </a:r>
                    </a:p>
                  </a:txBody>
                  <a:tcPr marL="68580" marR="68580" marT="0" marB="0"/>
                </a:tc>
              </a:tr>
              <a:tr h="769167">
                <a:tc vMerge="1">
                  <a:txBody>
                    <a:bodyPr/>
                    <a:lstStyle/>
                    <a:p>
                      <a:endParaRPr lang="en-US" dirty="0"/>
                    </a:p>
                  </a:txBody>
                  <a:tcPr/>
                </a:tc>
                <a:tc>
                  <a:txBody>
                    <a:bodyPr/>
                    <a:lstStyle/>
                    <a:p>
                      <a:pPr algn="just">
                        <a:spcAft>
                          <a:spcPts val="1000"/>
                        </a:spcAft>
                      </a:pPr>
                      <a:r>
                        <a:rPr kumimoji="0" lang="en-US" sz="2400" kern="1200" dirty="0" smtClean="0">
                          <a:solidFill>
                            <a:srgbClr val="0000FF"/>
                          </a:solidFill>
                          <a:latin typeface="David" pitchFamily="34" charset="-79"/>
                          <a:ea typeface="+mn-ea"/>
                          <a:cs typeface="David" pitchFamily="34" charset="-79"/>
                        </a:rPr>
                        <a:t>3.6</a:t>
                      </a:r>
                    </a:p>
                  </a:txBody>
                  <a:tcPr marL="68580" marR="68580" marT="0" marB="0"/>
                </a:tc>
                <a:tc>
                  <a:txBody>
                    <a:bodyPr/>
                    <a:lstStyle/>
                    <a:p>
                      <a:pPr algn="just">
                        <a:spcAft>
                          <a:spcPts val="1000"/>
                        </a:spcAft>
                      </a:pPr>
                      <a:r>
                        <a:rPr kumimoji="0" lang="en-US" sz="2400" kern="1200" dirty="0" smtClean="0">
                          <a:solidFill>
                            <a:srgbClr val="0000FF"/>
                          </a:solidFill>
                          <a:latin typeface="David" pitchFamily="34" charset="-79"/>
                          <a:ea typeface="+mn-ea"/>
                          <a:cs typeface="David" pitchFamily="34" charset="-79"/>
                        </a:rPr>
                        <a:t>Creative thinking and algorithmic routine thinking alternately</a:t>
                      </a:r>
                    </a:p>
                  </a:txBody>
                  <a:tcPr marL="68580" marR="68580" marT="0" marB="0"/>
                </a:tc>
              </a:tr>
              <a:tr h="309573">
                <a:tc rowSpan="3">
                  <a:txBody>
                    <a:bodyPr/>
                    <a:lstStyle/>
                    <a:p>
                      <a:r>
                        <a:rPr kumimoji="0" lang="en-US" sz="2000" kern="1200" dirty="0" smtClean="0">
                          <a:solidFill>
                            <a:schemeClr val="dk1"/>
                          </a:solidFill>
                          <a:latin typeface="David" pitchFamily="34" charset="-79"/>
                          <a:ea typeface="+mn-ea"/>
                          <a:cs typeface="David" pitchFamily="34" charset="-79"/>
                        </a:rPr>
                        <a:t>4. Environment</a:t>
                      </a:r>
                      <a:endParaRPr lang="en-US" sz="2000" dirty="0">
                        <a:latin typeface="David" pitchFamily="34" charset="-79"/>
                        <a:cs typeface="David" pitchFamily="34" charset="-79"/>
                      </a:endParaRPr>
                    </a:p>
                  </a:txBody>
                  <a:tcPr/>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4.1</a:t>
                      </a:r>
                    </a:p>
                  </a:txBody>
                  <a:tcPr marL="68580" marR="68580" marT="0" marB="0"/>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Working mode: team work mainly</a:t>
                      </a:r>
                    </a:p>
                  </a:txBody>
                  <a:tcPr marL="68580" marR="68580" marT="0" marB="0"/>
                </a:tc>
              </a:tr>
              <a:tr h="288032">
                <a:tc vMerge="1">
                  <a:txBody>
                    <a:bodyPr/>
                    <a:lstStyle/>
                    <a:p>
                      <a:endParaRPr lang="en-US" dirty="0"/>
                    </a:p>
                  </a:txBody>
                  <a:tcPr/>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4.2</a:t>
                      </a:r>
                    </a:p>
                  </a:txBody>
                  <a:tcPr marL="68580" marR="68580" marT="0" marB="0"/>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Firm  working conditions</a:t>
                      </a:r>
                    </a:p>
                  </a:txBody>
                  <a:tcPr marL="68580" marR="68580" marT="0" marB="0"/>
                </a:tc>
              </a:tr>
              <a:tr h="271264">
                <a:tc vMerge="1">
                  <a:txBody>
                    <a:bodyPr/>
                    <a:lstStyle/>
                    <a:p>
                      <a:endParaRPr lang="en-US" dirty="0"/>
                    </a:p>
                  </a:txBody>
                  <a:tcPr/>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4.3</a:t>
                      </a:r>
                    </a:p>
                  </a:txBody>
                  <a:tcPr marL="68580" marR="68580" marT="0" marB="0"/>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Economic facet is very significant</a:t>
                      </a:r>
                    </a:p>
                  </a:txBody>
                  <a:tcPr marL="68580" marR="68580" marT="0" marB="0"/>
                </a:tc>
              </a:tr>
              <a:tr h="326504">
                <a:tc rowSpan="2">
                  <a:txBody>
                    <a:bodyPr/>
                    <a:lstStyle/>
                    <a:p>
                      <a:r>
                        <a:rPr kumimoji="0" lang="en-US" sz="2000" kern="1200" dirty="0" smtClean="0">
                          <a:solidFill>
                            <a:schemeClr val="dk1"/>
                          </a:solidFill>
                          <a:latin typeface="David" pitchFamily="34" charset="-79"/>
                          <a:ea typeface="+mn-ea"/>
                          <a:cs typeface="David" pitchFamily="34" charset="-79"/>
                        </a:rPr>
                        <a:t>5. Motivation </a:t>
                      </a:r>
                    </a:p>
                    <a:p>
                      <a:r>
                        <a:rPr kumimoji="0" lang="en-US" sz="2000" kern="1200" dirty="0" smtClean="0">
                          <a:solidFill>
                            <a:schemeClr val="dk1"/>
                          </a:solidFill>
                          <a:latin typeface="David" pitchFamily="34" charset="-79"/>
                          <a:ea typeface="+mn-ea"/>
                          <a:cs typeface="David" pitchFamily="34" charset="-79"/>
                        </a:rPr>
                        <a:t>    for success</a:t>
                      </a:r>
                      <a:endParaRPr lang="en-US" sz="2000" dirty="0">
                        <a:latin typeface="David" pitchFamily="34" charset="-79"/>
                        <a:cs typeface="David" pitchFamily="34" charset="-79"/>
                      </a:endParaRPr>
                    </a:p>
                  </a:txBody>
                  <a:tcPr/>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5.1</a:t>
                      </a:r>
                    </a:p>
                  </a:txBody>
                  <a:tcPr marL="68580" marR="68580" marT="0" marB="0"/>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Motivation: real need to succeed and individual responsibility </a:t>
                      </a:r>
                    </a:p>
                  </a:txBody>
                  <a:tcPr marL="68580" marR="68580" marT="0" marB="0"/>
                </a:tc>
              </a:tr>
              <a:tr h="288032">
                <a:tc vMerge="1">
                  <a:txBody>
                    <a:bodyPr/>
                    <a:lstStyle/>
                    <a:p>
                      <a:endParaRPr lang="en-US" dirty="0"/>
                    </a:p>
                  </a:txBody>
                  <a:tcPr/>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5.2</a:t>
                      </a:r>
                    </a:p>
                  </a:txBody>
                  <a:tcPr marL="68580" marR="68580" marT="0" marB="0"/>
                </a:tc>
                <a:tc>
                  <a:txBody>
                    <a:bodyPr/>
                    <a:lstStyle/>
                    <a:p>
                      <a:pPr algn="just">
                        <a:spcAft>
                          <a:spcPts val="1000"/>
                        </a:spcAft>
                      </a:pPr>
                      <a:r>
                        <a:rPr kumimoji="0" lang="en-US" sz="2000" kern="1200" dirty="0" smtClean="0">
                          <a:solidFill>
                            <a:schemeClr val="dk1"/>
                          </a:solidFill>
                          <a:latin typeface="David" pitchFamily="34" charset="-79"/>
                          <a:ea typeface="+mn-ea"/>
                          <a:cs typeface="David" pitchFamily="34" charset="-79"/>
                        </a:rPr>
                        <a:t>Appreciation: reputation in firm, patent</a:t>
                      </a:r>
                    </a:p>
                  </a:txBody>
                  <a:tcPr marL="68580" marR="68580" marT="0" marB="0"/>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4601</TotalTime>
  <Words>2760</Words>
  <Application>Microsoft Office PowerPoint</Application>
  <PresentationFormat>On-screen Show (4:3)</PresentationFormat>
  <Paragraphs>150</Paragraphs>
  <Slides>22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Aspect</vt:lpstr>
      <vt:lpstr>Visio</vt:lpstr>
      <vt:lpstr>Slide 1</vt:lpstr>
      <vt:lpstr>Introduction : Engineering thinking in project design</vt:lpstr>
      <vt:lpstr>Introduction : Engineering thinking in project design (Cont.)</vt:lpstr>
      <vt:lpstr>The internship program in the EEE Department of the Academic College for Engineering ORT Braude </vt:lpstr>
      <vt:lpstr>The Study aims to:</vt:lpstr>
      <vt:lpstr>Slide 6</vt:lpstr>
      <vt:lpstr>Schematic Representation of the Research Categories’ System </vt:lpstr>
      <vt:lpstr>Slide 8</vt:lpstr>
      <vt:lpstr>System of Categories Characterizes  the Engineering Design Thinking- cont.</vt:lpstr>
      <vt:lpstr>Concrete Thinking – Experts View</vt:lpstr>
      <vt:lpstr>Concrete Thinking – Students’ findings</vt:lpstr>
      <vt:lpstr>Concrete Thinking – Students’ findings (cont.)</vt:lpstr>
      <vt:lpstr>Compromise on accuracy and adapting the term tolerance (experts testimony)</vt:lpstr>
      <vt:lpstr>Compromise on accuracy and adapting the term tolerance (cont.)</vt:lpstr>
      <vt:lpstr>Compromise on accuracy and adapting the term tolerance (students’ behavior)</vt:lpstr>
      <vt:lpstr>Creative thinking and algorithm routine thinking (experts)</vt:lpstr>
      <vt:lpstr>Creative thinking and algorithm routine thinking (experts – cont.)</vt:lpstr>
      <vt:lpstr>Creative thinking and algorithm routine thinking (students)</vt:lpstr>
      <vt:lpstr>Integrative thinking</vt:lpstr>
      <vt:lpstr>Integrative thinking (cont.)</vt:lpstr>
      <vt:lpstr>Appearance  of  integrative  thinking  in students’ works</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היבטים בחשיבה והנמקה בקרב סטודנטים להנדסה  אילנה טרוצקובסקי דר' ניסים סבאג</dc:title>
  <dc:creator>computer1</dc:creator>
  <cp:lastModifiedBy>User</cp:lastModifiedBy>
  <cp:revision>412</cp:revision>
  <dcterms:created xsi:type="dcterms:W3CDTF">2008-10-13T09:37:22Z</dcterms:created>
  <dcterms:modified xsi:type="dcterms:W3CDTF">2010-07-05T11:30:44Z</dcterms:modified>
</cp:coreProperties>
</file>