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9" r:id="rId3"/>
    <p:sldId id="257" r:id="rId4"/>
    <p:sldId id="258" r:id="rId5"/>
    <p:sldId id="266" r:id="rId6"/>
    <p:sldId id="267" r:id="rId7"/>
    <p:sldId id="259" r:id="rId8"/>
    <p:sldId id="268" r:id="rId9"/>
    <p:sldId id="265" r:id="rId10"/>
    <p:sldId id="260" r:id="rId11"/>
    <p:sldId id="261" r:id="rId12"/>
    <p:sldId id="262" r:id="rId13"/>
    <p:sldId id="263" r:id="rId14"/>
    <p:sldId id="264" r:id="rId1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2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00BA17-0E33-4D08-AD34-55CA1404802B}" type="datetimeFigureOut">
              <a:rPr lang="pt-BR" smtClean="0"/>
              <a:pPr/>
              <a:t>30/06/2010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B5871D-3690-4EF1-B959-305A6059428C}"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3DB5871D-3690-4EF1-B959-305A6059428C}" type="slidenum">
              <a:rPr lang="pt-BR" smtClean="0"/>
              <a:pPr/>
              <a:t>3</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10045D9E-AD23-4B9A-8BDF-EE91C5C3AC7A}" type="datetimeFigureOut">
              <a:rPr lang="pt-BR" smtClean="0"/>
              <a:pPr/>
              <a:t>30/06/2010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B553176-155B-424B-9BB1-653EECC547D5}"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45D9E-AD23-4B9A-8BDF-EE91C5C3AC7A}" type="datetimeFigureOut">
              <a:rPr lang="pt-BR" smtClean="0"/>
              <a:pPr/>
              <a:t>30/06/2010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553176-155B-424B-9BB1-653EECC547D5}"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Documento_do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3530823"/>
          </a:xfrm>
        </p:spPr>
        <p:txBody>
          <a:bodyPr>
            <a:normAutofit fontScale="90000"/>
          </a:bodyPr>
          <a:lstStyle/>
          <a:p>
            <a:r>
              <a:rPr lang="en-US" b="1" dirty="0"/>
              <a:t>The Curriculum Reform of</a:t>
            </a:r>
            <a:r>
              <a:rPr lang="pt-BR" dirty="0"/>
              <a:t/>
            </a:r>
            <a:br>
              <a:rPr lang="pt-BR" dirty="0"/>
            </a:br>
            <a:r>
              <a:rPr lang="en-US" b="1" dirty="0"/>
              <a:t>the Civil Engineering</a:t>
            </a:r>
            <a:r>
              <a:rPr lang="pt-BR" dirty="0"/>
              <a:t/>
            </a:r>
            <a:br>
              <a:rPr lang="pt-BR" dirty="0"/>
            </a:br>
            <a:r>
              <a:rPr lang="en-US" b="1" dirty="0"/>
              <a:t>Undergraduate Course at </a:t>
            </a:r>
            <a:r>
              <a:rPr lang="en-US" b="1" dirty="0" smtClean="0"/>
              <a:t>UNICAMP</a:t>
            </a:r>
            <a:br>
              <a:rPr lang="en-US" b="1" dirty="0" smtClean="0"/>
            </a:br>
            <a:r>
              <a:rPr lang="en-US" b="1" dirty="0" smtClean="0"/>
              <a:t/>
            </a:r>
            <a:br>
              <a:rPr lang="en-US" b="1" dirty="0" smtClean="0"/>
            </a:br>
            <a:r>
              <a:rPr lang="pt-BR" dirty="0"/>
              <a:t/>
            </a:r>
            <a:br>
              <a:rPr lang="pt-BR" dirty="0"/>
            </a:b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smtClean="0"/>
              <a:t>Emphasis on Structure Engineering</a:t>
            </a:r>
            <a:endParaRPr lang="pt-BR" dirty="0"/>
          </a:p>
        </p:txBody>
      </p:sp>
      <p:sp>
        <p:nvSpPr>
          <p:cNvPr id="3" name="Espaço Reservado para Conteúdo 2"/>
          <p:cNvSpPr>
            <a:spLocks noGrp="1"/>
          </p:cNvSpPr>
          <p:nvPr>
            <p:ph idx="1"/>
          </p:nvPr>
        </p:nvSpPr>
        <p:spPr/>
        <p:txBody>
          <a:bodyPr>
            <a:normAutofit/>
          </a:bodyPr>
          <a:lstStyle/>
          <a:p>
            <a:pPr>
              <a:buNone/>
            </a:pPr>
            <a:r>
              <a:rPr lang="en-US" dirty="0" smtClean="0"/>
              <a:t>It </a:t>
            </a:r>
            <a:r>
              <a:rPr lang="en-US" dirty="0"/>
              <a:t>is aimed at educating professionals who are able to elaborate and/or inspect projects by taking care of the conception, arrangement, and dimensioning of parts and distribution of the required efforts for the elements of civil construction:  buildings, bridges, towers, water reservoirs, etc; </a:t>
            </a:r>
            <a:endParaRPr lang="pt-BR" dirty="0"/>
          </a:p>
          <a:p>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smtClean="0"/>
              <a:t>Emphasis on Construction Project </a:t>
            </a:r>
            <a:r>
              <a:rPr lang="en-US" b="1" dirty="0" smtClean="0"/>
              <a:t>Management</a:t>
            </a:r>
            <a:endParaRPr lang="pt-BR" dirty="0"/>
          </a:p>
        </p:txBody>
      </p:sp>
      <p:sp>
        <p:nvSpPr>
          <p:cNvPr id="3" name="Espaço Reservado para Conteúdo 2"/>
          <p:cNvSpPr>
            <a:spLocks noGrp="1"/>
          </p:cNvSpPr>
          <p:nvPr>
            <p:ph idx="1"/>
          </p:nvPr>
        </p:nvSpPr>
        <p:spPr/>
        <p:txBody>
          <a:bodyPr>
            <a:normAutofit/>
          </a:bodyPr>
          <a:lstStyle/>
          <a:p>
            <a:pPr>
              <a:buNone/>
            </a:pPr>
            <a:r>
              <a:rPr lang="en-US" dirty="0" smtClean="0"/>
              <a:t>    The </a:t>
            </a:r>
            <a:r>
              <a:rPr lang="en-US" dirty="0"/>
              <a:t>emphasis on Construction &amp; Project </a:t>
            </a:r>
            <a:r>
              <a:rPr lang="en-US" dirty="0" smtClean="0"/>
              <a:t>Management is </a:t>
            </a:r>
            <a:r>
              <a:rPr lang="en-US" dirty="0"/>
              <a:t>aimed at complementing the Civil Engineering education so that students are ready to act in all the generation stages of a building construction enterprise, from its conception (study of the requirement program) through its project and execution up to the usage, operation, and maintenance phases.  </a:t>
            </a:r>
            <a:endParaRPr lang="pt-BR" dirty="0"/>
          </a:p>
          <a:p>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smtClean="0"/>
              <a:t>Emphasis on Transport and </a:t>
            </a:r>
            <a:r>
              <a:rPr lang="en-US" b="1" dirty="0" err="1" smtClean="0"/>
              <a:t>Geotechnics</a:t>
            </a:r>
            <a:endParaRPr lang="pt-BR" dirty="0"/>
          </a:p>
        </p:txBody>
      </p:sp>
      <p:sp>
        <p:nvSpPr>
          <p:cNvPr id="3" name="Espaço Reservado para Conteúdo 2"/>
          <p:cNvSpPr>
            <a:spLocks noGrp="1"/>
          </p:cNvSpPr>
          <p:nvPr>
            <p:ph idx="1"/>
          </p:nvPr>
        </p:nvSpPr>
        <p:spPr/>
        <p:txBody>
          <a:bodyPr>
            <a:normAutofit fontScale="40000" lnSpcReduction="20000"/>
          </a:bodyPr>
          <a:lstStyle/>
          <a:p>
            <a:r>
              <a:rPr lang="en-US" sz="4400" dirty="0" smtClean="0"/>
              <a:t> </a:t>
            </a:r>
            <a:r>
              <a:rPr lang="en-US" sz="6000" dirty="0"/>
              <a:t>The emphasis on </a:t>
            </a:r>
            <a:r>
              <a:rPr lang="en-US" sz="6000" dirty="0" smtClean="0"/>
              <a:t>Transports </a:t>
            </a:r>
            <a:r>
              <a:rPr lang="en-US" sz="6000" dirty="0"/>
              <a:t>and </a:t>
            </a:r>
            <a:r>
              <a:rPr lang="en-US" sz="6000" dirty="0" err="1"/>
              <a:t>Geotechnics</a:t>
            </a:r>
            <a:r>
              <a:rPr lang="en-US" sz="6000" dirty="0"/>
              <a:t> comprises the study of </a:t>
            </a:r>
            <a:r>
              <a:rPr lang="en-US" sz="6000" dirty="0" smtClean="0"/>
              <a:t> conception </a:t>
            </a:r>
            <a:r>
              <a:rPr lang="en-US" sz="6000" dirty="0"/>
              <a:t>criteria and project methods for the implementation of traffic undertakings such as highways, urban roads, railroads and airdromes, involving geometric and </a:t>
            </a:r>
            <a:r>
              <a:rPr lang="en-US" sz="6000" dirty="0" err="1"/>
              <a:t>geotechnic</a:t>
            </a:r>
            <a:r>
              <a:rPr lang="en-US" sz="6000" dirty="0"/>
              <a:t> project aspects as well as the planning and the operation of logistic and transport systems encompassing urban and intercity transport issues, logistics, load and passenger traffic, in addition to a profound guidance in </a:t>
            </a:r>
            <a:r>
              <a:rPr lang="en-US" sz="6000" dirty="0" err="1"/>
              <a:t>geomatics</a:t>
            </a:r>
            <a:r>
              <a:rPr lang="en-US" sz="6000" dirty="0"/>
              <a:t>, with emphasis on Geographic Information Systems.  All this in association with a complementation in the area of </a:t>
            </a:r>
            <a:r>
              <a:rPr lang="en-US" sz="6000" dirty="0" err="1"/>
              <a:t>Geotechnics</a:t>
            </a:r>
            <a:r>
              <a:rPr lang="en-US" sz="6000" dirty="0"/>
              <a:t>, which goes deeper in themes developed within the common standard, such as special foundations project and environmental aspects concerned with </a:t>
            </a:r>
            <a:r>
              <a:rPr lang="en-US" sz="6000" dirty="0" err="1"/>
              <a:t>geotechnic</a:t>
            </a:r>
            <a:r>
              <a:rPr lang="en-US" sz="6000" dirty="0"/>
              <a:t> construction. </a:t>
            </a:r>
            <a:endParaRPr lang="pt-BR" sz="6000" dirty="0"/>
          </a:p>
          <a:p>
            <a:pPr>
              <a:buNone/>
            </a:pPr>
            <a:endParaRPr lang="pt-BR" dirty="0"/>
          </a:p>
          <a:p>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smtClean="0"/>
              <a:t>Emphasis on Water Resources Management</a:t>
            </a:r>
            <a:endParaRPr lang="pt-BR" dirty="0"/>
          </a:p>
        </p:txBody>
      </p:sp>
      <p:sp>
        <p:nvSpPr>
          <p:cNvPr id="3" name="Espaço Reservado para Conteúdo 2"/>
          <p:cNvSpPr>
            <a:spLocks noGrp="1"/>
          </p:cNvSpPr>
          <p:nvPr>
            <p:ph idx="1"/>
          </p:nvPr>
        </p:nvSpPr>
        <p:spPr/>
        <p:txBody>
          <a:bodyPr/>
          <a:lstStyle/>
          <a:p>
            <a:pPr>
              <a:buNone/>
            </a:pPr>
            <a:r>
              <a:rPr lang="en-US" dirty="0" smtClean="0"/>
              <a:t>   </a:t>
            </a:r>
            <a:r>
              <a:rPr lang="en-US" dirty="0"/>
              <a:t>In the area of Water Resources, students will be strengthening their education by studying floods, average design flow in small basins, hydroelectric development, pumps, pumping stations, and other connected themes. </a:t>
            </a: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smtClean="0"/>
              <a:t>Emphasis on Environmental Sanitation</a:t>
            </a:r>
            <a:r>
              <a:rPr lang="en-US" dirty="0" smtClean="0"/>
              <a:t> </a:t>
            </a:r>
            <a:endParaRPr lang="pt-BR" dirty="0"/>
          </a:p>
        </p:txBody>
      </p:sp>
      <p:sp>
        <p:nvSpPr>
          <p:cNvPr id="3" name="Espaço Reservado para Conteúdo 2"/>
          <p:cNvSpPr>
            <a:spLocks noGrp="1"/>
          </p:cNvSpPr>
          <p:nvPr>
            <p:ph idx="1"/>
          </p:nvPr>
        </p:nvSpPr>
        <p:spPr/>
        <p:txBody>
          <a:bodyPr>
            <a:normAutofit/>
          </a:bodyPr>
          <a:lstStyle/>
          <a:p>
            <a:pPr>
              <a:buNone/>
            </a:pPr>
            <a:r>
              <a:rPr lang="en-US" b="1" dirty="0"/>
              <a:t> </a:t>
            </a:r>
            <a:endParaRPr lang="pt-BR" dirty="0"/>
          </a:p>
          <a:p>
            <a:r>
              <a:rPr lang="en-US" dirty="0" smtClean="0"/>
              <a:t>The </a:t>
            </a:r>
            <a:r>
              <a:rPr lang="en-US" dirty="0"/>
              <a:t>Environmental Sanitation area allows students to enrich their education through analytical techniques for water quality control, environmental planning and analysis of impacts on civil constructions, dimension of units for water treatment, waste waters and residues.  </a:t>
            </a:r>
            <a:endParaRPr lang="pt-BR" dirty="0"/>
          </a:p>
          <a:p>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94522"/>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Prof</a:t>
            </a:r>
            <a:r>
              <a:rPr lang="en-US" b="1" dirty="0" smtClean="0"/>
              <a:t>. Dr. Mario </a:t>
            </a:r>
            <a:r>
              <a:rPr lang="en-US" b="1" dirty="0" err="1" smtClean="0"/>
              <a:t>Conrado</a:t>
            </a:r>
            <a:r>
              <a:rPr lang="en-US" b="1" dirty="0" smtClean="0"/>
              <a:t> </a:t>
            </a:r>
            <a:r>
              <a:rPr lang="en-US" b="1" dirty="0" err="1" smtClean="0"/>
              <a:t>Cavichia</a:t>
            </a:r>
            <a:r>
              <a:rPr lang="en-US" b="1" dirty="0" smtClean="0"/>
              <a:t/>
            </a:r>
            <a:br>
              <a:rPr lang="en-US" b="1" dirty="0" smtClean="0"/>
            </a:br>
            <a:r>
              <a:rPr lang="en-US" b="1" dirty="0" smtClean="0"/>
              <a:t>Civil Engineering, Architecture and Urbanism School</a:t>
            </a:r>
            <a:br>
              <a:rPr lang="en-US" b="1" dirty="0" smtClean="0"/>
            </a:br>
            <a:r>
              <a:rPr lang="en-US" b="1" dirty="0" smtClean="0"/>
              <a:t>State University of Campinas - Brazil</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Introduction</a:t>
            </a:r>
            <a:endParaRPr lang="pt-BR" dirty="0"/>
          </a:p>
        </p:txBody>
      </p:sp>
      <p:sp>
        <p:nvSpPr>
          <p:cNvPr id="3" name="Espaço Reservado para Conteúdo 2"/>
          <p:cNvSpPr>
            <a:spLocks noGrp="1"/>
          </p:cNvSpPr>
          <p:nvPr>
            <p:ph idx="1"/>
          </p:nvPr>
        </p:nvSpPr>
        <p:spPr/>
        <p:txBody>
          <a:bodyPr>
            <a:normAutofit fontScale="85000" lnSpcReduction="20000"/>
          </a:bodyPr>
          <a:lstStyle/>
          <a:p>
            <a:r>
              <a:rPr lang="en-US" dirty="0"/>
              <a:t>An ideal curriculum should present, among others, the following features</a:t>
            </a:r>
            <a:r>
              <a:rPr lang="en-US" dirty="0" smtClean="0"/>
              <a:t>:</a:t>
            </a:r>
          </a:p>
          <a:p>
            <a:r>
              <a:rPr lang="en-US" dirty="0" smtClean="0"/>
              <a:t> </a:t>
            </a:r>
            <a:r>
              <a:rPr lang="en-US" dirty="0"/>
              <a:t>(a) coverage, to guarantee full guidance in the area</a:t>
            </a:r>
            <a:r>
              <a:rPr lang="en-US" dirty="0" smtClean="0"/>
              <a:t>;</a:t>
            </a:r>
          </a:p>
          <a:p>
            <a:r>
              <a:rPr lang="en-US" dirty="0" smtClean="0"/>
              <a:t> </a:t>
            </a:r>
            <a:r>
              <a:rPr lang="en-US" dirty="0"/>
              <a:t>(b) lightness, so </a:t>
            </a:r>
            <a:r>
              <a:rPr lang="en-US" dirty="0">
                <a:latin typeface="Times New Roman" pitchFamily="18" charset="0"/>
                <a:cs typeface="Times New Roman" pitchFamily="18" charset="0"/>
              </a:rPr>
              <a:t>students</a:t>
            </a:r>
            <a:r>
              <a:rPr lang="en-US" dirty="0"/>
              <a:t> do not feel suffocating due to an overflow of </a:t>
            </a:r>
            <a:r>
              <a:rPr lang="en-US" dirty="0">
                <a:latin typeface="Times New Roman" pitchFamily="18" charset="0"/>
                <a:cs typeface="Times New Roman" pitchFamily="18" charset="0"/>
              </a:rPr>
              <a:t>course</a:t>
            </a:r>
            <a:r>
              <a:rPr lang="en-US" dirty="0"/>
              <a:t> disciplines and a load of credit hours that surpasses their assimilation capacity; </a:t>
            </a:r>
            <a:endParaRPr lang="en-US" dirty="0" smtClean="0"/>
          </a:p>
          <a:p>
            <a:r>
              <a:rPr lang="en-US" dirty="0" smtClean="0"/>
              <a:t>(</a:t>
            </a:r>
            <a:r>
              <a:rPr lang="en-US" dirty="0"/>
              <a:t>c) flexibility, to allow the introduction/withdrawal of contents with no need to take everything apart; </a:t>
            </a:r>
            <a:endParaRPr lang="en-US" dirty="0" smtClean="0"/>
          </a:p>
          <a:p>
            <a:r>
              <a:rPr lang="en-US" dirty="0" smtClean="0"/>
              <a:t>(</a:t>
            </a:r>
            <a:r>
              <a:rPr lang="en-US" dirty="0"/>
              <a:t>d) adequacy and pertinence in relation to the objectives of the intended guidance; </a:t>
            </a:r>
            <a:endParaRPr lang="en-US" dirty="0" smtClean="0"/>
          </a:p>
          <a:p>
            <a:r>
              <a:rPr lang="en-US" dirty="0" smtClean="0"/>
              <a:t>(</a:t>
            </a:r>
            <a:r>
              <a:rPr lang="en-US" dirty="0"/>
              <a:t>e) content update and implementation possibility by using reasonable didactics and pedagogical practices. </a:t>
            </a:r>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smtClean="0"/>
              <a:t> </a:t>
            </a:r>
            <a:r>
              <a:rPr lang="en-US" b="1" dirty="0" smtClean="0"/>
              <a:t>PROPOSAL</a:t>
            </a:r>
            <a:r>
              <a:rPr lang="pt-BR" b="1" dirty="0" smtClean="0"/>
              <a:t/>
            </a:r>
            <a:br>
              <a:rPr lang="pt-BR" b="1" dirty="0" smtClean="0"/>
            </a:br>
            <a:endParaRPr lang="pt-BR" dirty="0"/>
          </a:p>
        </p:txBody>
      </p:sp>
      <p:sp>
        <p:nvSpPr>
          <p:cNvPr id="3" name="Espaço Reservado para Conteúdo 2"/>
          <p:cNvSpPr>
            <a:spLocks noGrp="1"/>
          </p:cNvSpPr>
          <p:nvPr>
            <p:ph idx="1"/>
          </p:nvPr>
        </p:nvSpPr>
        <p:spPr>
          <a:xfrm>
            <a:off x="0" y="2348880"/>
            <a:ext cx="8686800" cy="8525544"/>
          </a:xfrm>
          <a:ln>
            <a:solidFill>
              <a:schemeClr val="bg1"/>
            </a:solidFill>
          </a:ln>
        </p:spPr>
        <p:style>
          <a:lnRef idx="2">
            <a:schemeClr val="accent1"/>
          </a:lnRef>
          <a:fillRef idx="1">
            <a:schemeClr val="lt1"/>
          </a:fillRef>
          <a:effectRef idx="0">
            <a:schemeClr val="accent1"/>
          </a:effectRef>
          <a:fontRef idx="minor">
            <a:schemeClr val="dk1"/>
          </a:fontRef>
        </p:style>
        <p:txBody>
          <a:bodyPr>
            <a:noAutofit/>
          </a:bodyPr>
          <a:lstStyle/>
          <a:p>
            <a:endParaRPr lang="en-US" sz="2400" dirty="0" smtClean="0">
              <a:cs typeface="Times New Roman" pitchFamily="18" charset="0"/>
            </a:endParaRPr>
          </a:p>
          <a:p>
            <a:r>
              <a:rPr lang="en-US" sz="2400" dirty="0" smtClean="0">
                <a:cs typeface="Times New Roman" pitchFamily="18" charset="0"/>
              </a:rPr>
              <a:t>After </a:t>
            </a:r>
            <a:r>
              <a:rPr lang="en-US" sz="2400" dirty="0">
                <a:cs typeface="Times New Roman" pitchFamily="18" charset="0"/>
              </a:rPr>
              <a:t>having analyzed the proposals </a:t>
            </a:r>
            <a:r>
              <a:rPr lang="en-US" sz="2400" dirty="0" smtClean="0">
                <a:cs typeface="Times New Roman" pitchFamily="18" charset="0"/>
              </a:rPr>
              <a:t> </a:t>
            </a:r>
            <a:r>
              <a:rPr lang="en-US" sz="2400" dirty="0">
                <a:cs typeface="Times New Roman" pitchFamily="18" charset="0"/>
              </a:rPr>
              <a:t>from the Departments, the Curriculum Reform Committee considered the following curriculum reform </a:t>
            </a:r>
            <a:r>
              <a:rPr lang="en-US" sz="2400" dirty="0" smtClean="0">
                <a:cs typeface="Times New Roman" pitchFamily="18" charset="0"/>
              </a:rPr>
              <a:t>assumptions: </a:t>
            </a:r>
            <a:r>
              <a:rPr lang="en-US" sz="2400" dirty="0">
                <a:cs typeface="Times New Roman" pitchFamily="18" charset="0"/>
              </a:rPr>
              <a:t> </a:t>
            </a:r>
            <a:endParaRPr lang="pt-BR" sz="2400" dirty="0">
              <a:cs typeface="Times New Roman" pitchFamily="18" charset="0"/>
            </a:endParaRPr>
          </a:p>
          <a:p>
            <a:r>
              <a:rPr lang="en-US" sz="2400" dirty="0">
                <a:cs typeface="Times New Roman" pitchFamily="18" charset="0"/>
              </a:rPr>
              <a:t>a)   </a:t>
            </a:r>
            <a:r>
              <a:rPr lang="en-US" sz="2400" dirty="0" smtClean="0">
                <a:cs typeface="Times New Roman" pitchFamily="18" charset="0"/>
              </a:rPr>
              <a:t> </a:t>
            </a:r>
            <a:r>
              <a:rPr lang="en-US" sz="2400" dirty="0">
                <a:cs typeface="Times New Roman" pitchFamily="18" charset="0"/>
              </a:rPr>
              <a:t>change from the pedagogical model that has been adopted so far, which is almost exclusively based on on-site classes, into a model according to which the teaching/learning strategy takes students capacity into account to study a few program contents without the professor's direct intervention, thus reducing the number of credit hours inside the classroom. </a:t>
            </a:r>
            <a:endParaRPr lang="pt-BR" sz="2400" dirty="0">
              <a:cs typeface="Times New Roman" pitchFamily="18" charset="0"/>
            </a:endParaRPr>
          </a:p>
          <a:p>
            <a:r>
              <a:rPr lang="en-US" sz="2400" dirty="0">
                <a:cs typeface="Times New Roman" pitchFamily="18" charset="0"/>
              </a:rPr>
              <a:t>b)   Establishment of the Advisory concept by means of implementing a teaching strategy in which the practical side or the accomplishment of projects at some course disciplines is supervised by tutorial professors</a:t>
            </a:r>
            <a:endParaRPr lang="pt-BR" sz="2400" dirty="0">
              <a:cs typeface="Times New Roman" pitchFamily="18" charset="0"/>
            </a:endParaRPr>
          </a:p>
          <a:p>
            <a:endParaRPr lang="pt-BR" sz="2700" dirty="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lnSpcReduction="10000"/>
          </a:bodyPr>
          <a:lstStyle/>
          <a:p>
            <a:endParaRPr lang="en-US" sz="2400" dirty="0" smtClean="0">
              <a:cs typeface="Times New Roman" pitchFamily="18" charset="0"/>
            </a:endParaRPr>
          </a:p>
          <a:p>
            <a:r>
              <a:rPr lang="en-US" sz="2400" dirty="0" smtClean="0">
                <a:cs typeface="Times New Roman" pitchFamily="18" charset="0"/>
              </a:rPr>
              <a:t>c)       Establishment of a COMMON STANDARD complemented by EMPHASES, a mandatory supervised research program amounting to 180 hours and an integrated project – a course completion project.</a:t>
            </a:r>
            <a:endParaRPr lang="pt-BR" sz="2400" dirty="0" smtClean="0">
              <a:cs typeface="Times New Roman" pitchFamily="18" charset="0"/>
            </a:endParaRPr>
          </a:p>
          <a:p>
            <a:r>
              <a:rPr lang="en-US" sz="2400" dirty="0" smtClean="0">
                <a:cs typeface="Times New Roman" pitchFamily="18" charset="0"/>
              </a:rPr>
              <a:t>d)       Establishment of concrete conditions for students willing to enter the Integrated Formation Program (the so-called “PIF Program”), in order to anticipate their master program.</a:t>
            </a:r>
            <a:endParaRPr lang="pt-BR" sz="2400" dirty="0" smtClean="0">
              <a:cs typeface="Times New Roman" pitchFamily="18" charset="0"/>
            </a:endParaRPr>
          </a:p>
          <a:p>
            <a:r>
              <a:rPr lang="en-US" sz="2400" dirty="0" smtClean="0">
                <a:cs typeface="Times New Roman" pitchFamily="18" charset="0"/>
              </a:rPr>
              <a:t>e)       Establishment of a Credit Transfer Program for the cases in which a part of course disciplines belonging to a given </a:t>
            </a:r>
          </a:p>
          <a:p>
            <a:pPr>
              <a:buNone/>
            </a:pPr>
            <a:r>
              <a:rPr lang="en-US" sz="2400" dirty="0" smtClean="0">
                <a:cs typeface="Times New Roman" pitchFamily="18" charset="0"/>
              </a:rPr>
              <a:t>   EMPHASIS </a:t>
            </a:r>
            <a:r>
              <a:rPr lang="en-US" sz="2400" dirty="0" smtClean="0">
                <a:cs typeface="Times New Roman" pitchFamily="18" charset="0"/>
              </a:rPr>
              <a:t>might have been attended abroad</a:t>
            </a:r>
            <a:r>
              <a:rPr lang="en-US" sz="2400" dirty="0" smtClean="0">
                <a:cs typeface="Times New Roman" pitchFamily="18" charset="0"/>
              </a:rPr>
              <a:t>.</a:t>
            </a:r>
          </a:p>
          <a:p>
            <a:pPr>
              <a:buNone/>
            </a:pPr>
            <a:endParaRPr lang="en-US" sz="2400" dirty="0" smtClean="0">
              <a:cs typeface="Times New Roman" pitchFamily="18" charset="0"/>
            </a:endParaRPr>
          </a:p>
          <a:p>
            <a:pPr>
              <a:buNone/>
            </a:pPr>
            <a:endParaRPr lang="pt-BR" sz="2400" dirty="0" smtClean="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77500" lnSpcReduction="20000"/>
          </a:bodyPr>
          <a:lstStyle/>
          <a:p>
            <a:r>
              <a:rPr lang="en-US" dirty="0" smtClean="0">
                <a:cs typeface="Times New Roman" pitchFamily="18" charset="0"/>
              </a:rPr>
              <a:t>Students who are interested in enrolling in the PIF Program at the end of the course should mandatorily get involved with Undergraduate Research Projects. In order to obtain free space in the curriculum framework to start PIF Program course disciplines, after having achieved a progression coefficient higher than 0.75, these students should plan their framework so that a part of elective disciplines are attended as early as possible.  </a:t>
            </a:r>
            <a:endParaRPr lang="pt-BR" dirty="0" smtClean="0">
              <a:cs typeface="Times New Roman" pitchFamily="18" charset="0"/>
            </a:endParaRPr>
          </a:p>
          <a:p>
            <a:r>
              <a:rPr lang="en-US" dirty="0" smtClean="0">
                <a:cs typeface="Times New Roman" pitchFamily="18" charset="0"/>
              </a:rPr>
              <a:t>Students may also opt for an international supervised research program with a predefined credit transfer program so that, as they return, only the credits to fulfill a given EMPHASIS are required for course completion. </a:t>
            </a:r>
            <a:endParaRPr lang="pt-BR" dirty="0" smtClean="0">
              <a:cs typeface="Times New Roman" pitchFamily="18" charset="0"/>
            </a:endParaRPr>
          </a:p>
          <a:p>
            <a:endParaRPr lang="pt-BR" dirty="0" smtClean="0"/>
          </a:p>
          <a:p>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smtClean="0"/>
              <a:t>EMPHASES </a:t>
            </a:r>
            <a:r>
              <a:rPr lang="pt-BR" b="1" dirty="0" smtClean="0"/>
              <a:t/>
            </a:r>
            <a:br>
              <a:rPr lang="pt-BR" b="1" dirty="0" smtClean="0"/>
            </a:br>
            <a:endParaRPr lang="pt-BR" dirty="0"/>
          </a:p>
        </p:txBody>
      </p:sp>
      <p:sp>
        <p:nvSpPr>
          <p:cNvPr id="3" name="Espaço Reservado para Conteúdo 2"/>
          <p:cNvSpPr>
            <a:spLocks noGrp="1"/>
          </p:cNvSpPr>
          <p:nvPr>
            <p:ph idx="1"/>
          </p:nvPr>
        </p:nvSpPr>
        <p:spPr/>
        <p:txBody>
          <a:bodyPr>
            <a:normAutofit fontScale="92500" lnSpcReduction="20000"/>
          </a:bodyPr>
          <a:lstStyle/>
          <a:p>
            <a:endParaRPr lang="pt-BR" dirty="0"/>
          </a:p>
          <a:p>
            <a:r>
              <a:rPr lang="en-US" sz="3600" dirty="0"/>
              <a:t>Each student is supposed to choose a unique Emphasis to conclude the Civil Engineering course.  Completing the chosen Emphasis requires students to go through 15 mandatory credits in the Emphasis, 12 elective credits chosen from a set of disciplines related to the emphasis at issue, and 9 further elective credits outside the chosen emphasis.  </a:t>
            </a:r>
            <a:endParaRPr lang="pt-BR" sz="3600" b="1" dirty="0"/>
          </a:p>
          <a:p>
            <a:endParaRPr lang="pt-BR" sz="1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25000" lnSpcReduction="20000"/>
          </a:bodyPr>
          <a:lstStyle/>
          <a:p>
            <a:r>
              <a:rPr lang="en-US" sz="9600" dirty="0" smtClean="0"/>
              <a:t>After graduation, students willing to fulfill the demands of another emphasis may return to FEC. After having met the related requirements, they will be entitled to receive a specific certificate from that activity. </a:t>
            </a:r>
            <a:endParaRPr lang="pt-BR" sz="9600" dirty="0" smtClean="0"/>
          </a:p>
          <a:p>
            <a:r>
              <a:rPr lang="en-US" sz="9600" dirty="0" smtClean="0"/>
              <a:t>It is important to highlight the fact that, although the elective credits are previously intended by the suggestion grid for both ninth and tenth semesters, students may register for those courses beforehand, and complete them along with common standard disciplines as soon as the prerequisites to such courses have been attained. </a:t>
            </a:r>
            <a:endParaRPr lang="pt-BR" sz="9600" dirty="0" smtClean="0"/>
          </a:p>
          <a:p>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smtClean="0"/>
              <a:t>EMPHASES </a:t>
            </a:r>
            <a:r>
              <a:rPr lang="pt-BR" b="1" dirty="0" smtClean="0"/>
              <a:t/>
            </a:r>
            <a:br>
              <a:rPr lang="pt-BR" b="1" dirty="0" smtClean="0"/>
            </a:br>
            <a:endParaRPr lang="pt-BR" dirty="0"/>
          </a:p>
        </p:txBody>
      </p:sp>
      <p:sp>
        <p:nvSpPr>
          <p:cNvPr id="3" name="Espaço Reservado para Conteúdo 2"/>
          <p:cNvSpPr>
            <a:spLocks noGrp="1"/>
          </p:cNvSpPr>
          <p:nvPr>
            <p:ph idx="1"/>
          </p:nvPr>
        </p:nvSpPr>
        <p:spPr>
          <a:xfrm>
            <a:off x="457200" y="1124744"/>
            <a:ext cx="8229600" cy="5328592"/>
          </a:xfrm>
        </p:spPr>
        <p:txBody>
          <a:bodyPr/>
          <a:lstStyle/>
          <a:p>
            <a:pPr algn="ctr">
              <a:buNone/>
            </a:pPr>
            <a:r>
              <a:rPr lang="pt-BR" dirty="0" smtClean="0"/>
              <a:t>EMPHASIS</a:t>
            </a:r>
            <a:endParaRPr lang="pt-BR" dirty="0"/>
          </a:p>
        </p:txBody>
      </p:sp>
      <p:graphicFrame>
        <p:nvGraphicFramePr>
          <p:cNvPr id="2050" name="Object 2"/>
          <p:cNvGraphicFramePr>
            <a:graphicFrameLocks noChangeAspect="1"/>
          </p:cNvGraphicFramePr>
          <p:nvPr/>
        </p:nvGraphicFramePr>
        <p:xfrm>
          <a:off x="539552" y="2204864"/>
          <a:ext cx="7704856" cy="4392488"/>
        </p:xfrm>
        <a:graphic>
          <a:graphicData uri="http://schemas.openxmlformats.org/presentationml/2006/ole">
            <p:oleObj spid="_x0000_s2050" name="Documento" r:id="rId3" imgW="5518809" imgH="4259552" progId="Word.Document.12">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655</Words>
  <Application>Microsoft Office PowerPoint</Application>
  <PresentationFormat>Apresentação na tela (4:3)</PresentationFormat>
  <Paragraphs>40</Paragraphs>
  <Slides>14</Slides>
  <Notes>1</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14</vt:i4>
      </vt:variant>
    </vt:vector>
  </HeadingPairs>
  <TitlesOfParts>
    <vt:vector size="16" baseType="lpstr">
      <vt:lpstr>Tema do Office</vt:lpstr>
      <vt:lpstr>Documento do Microsoft Office Word</vt:lpstr>
      <vt:lpstr>The Curriculum Reform of the Civil Engineering Undergraduate Course at UNICAMP   </vt:lpstr>
      <vt:lpstr>   Prof. Dr. Mario Conrado Cavichia Civil Engineering, Architecture and Urbanism School State University of Campinas - Brazil</vt:lpstr>
      <vt:lpstr>Introduction</vt:lpstr>
      <vt:lpstr> PROPOSAL </vt:lpstr>
      <vt:lpstr>Slide 5</vt:lpstr>
      <vt:lpstr>Slide 6</vt:lpstr>
      <vt:lpstr>EMPHASES  </vt:lpstr>
      <vt:lpstr>Slide 8</vt:lpstr>
      <vt:lpstr>EMPHASES  </vt:lpstr>
      <vt:lpstr>Emphasis on Structure Engineering</vt:lpstr>
      <vt:lpstr>Emphasis on Construction Project Management</vt:lpstr>
      <vt:lpstr>Emphasis on Transport and Geotechnics</vt:lpstr>
      <vt:lpstr>Emphasis on Water Resources Management</vt:lpstr>
      <vt:lpstr>Emphasis on Environmental Sanitation </vt:lpstr>
    </vt:vector>
  </TitlesOfParts>
  <Company>Unicamp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Curriculum Reform of the Civil Engineering Undergraduate Course at UNICAMP </dc:title>
  <dc:creator>Mario</dc:creator>
  <cp:lastModifiedBy>Mario</cp:lastModifiedBy>
  <cp:revision>13</cp:revision>
  <dcterms:created xsi:type="dcterms:W3CDTF">2010-06-29T16:58:06Z</dcterms:created>
  <dcterms:modified xsi:type="dcterms:W3CDTF">2010-06-30T19:37:45Z</dcterms:modified>
</cp:coreProperties>
</file>